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 id="257" r:id="rId3"/>
    <p:sldId id="258" r:id="rId4"/>
    <p:sldId id="270" r:id="rId5"/>
    <p:sldId id="259" r:id="rId6"/>
    <p:sldId id="261" r:id="rId7"/>
    <p:sldId id="262" r:id="rId8"/>
    <p:sldId id="264" r:id="rId9"/>
    <p:sldId id="278" r:id="rId10"/>
    <p:sldId id="265" r:id="rId11"/>
    <p:sldId id="266" r:id="rId12"/>
    <p:sldId id="267" r:id="rId13"/>
    <p:sldId id="269" r:id="rId14"/>
    <p:sldId id="268" r:id="rId15"/>
    <p:sldId id="281" r:id="rId16"/>
    <p:sldId id="271" r:id="rId17"/>
    <p:sldId id="279" r:id="rId18"/>
    <p:sldId id="272" r:id="rId19"/>
    <p:sldId id="273" r:id="rId20"/>
    <p:sldId id="274" r:id="rId21"/>
    <p:sldId id="275" r:id="rId22"/>
    <p:sldId id="276" r:id="rId23"/>
    <p:sldId id="277" r:id="rId24"/>
    <p:sldId id="280"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A7CA6D2-ADBA-4532-945F-105CDB1C5B75}" v="5" dt="2023-01-26T12:01:22.09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22" autoAdjust="0"/>
    <p:restoredTop sz="94649" autoAdjust="0"/>
  </p:normalViewPr>
  <p:slideViewPr>
    <p:cSldViewPr snapToGrid="0">
      <p:cViewPr>
        <p:scale>
          <a:sx n="100" d="100"/>
          <a:sy n="100" d="100"/>
        </p:scale>
        <p:origin x="-77" y="-40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ani.gio17@gmail.com" userId="972ed085b80a2cb1" providerId="LiveId" clId="{CA7CA6D2-ADBA-4532-945F-105CDB1C5B75}"/>
    <pc:docChg chg="custSel addSld modSld">
      <pc:chgData name="miani.gio17@gmail.com" userId="972ed085b80a2cb1" providerId="LiveId" clId="{CA7CA6D2-ADBA-4532-945F-105CDB1C5B75}" dt="2023-01-26T12:01:27.655" v="449" actId="1076"/>
      <pc:docMkLst>
        <pc:docMk/>
      </pc:docMkLst>
      <pc:sldChg chg="delSp">
        <pc:chgData name="miani.gio17@gmail.com" userId="972ed085b80a2cb1" providerId="LiveId" clId="{CA7CA6D2-ADBA-4532-945F-105CDB1C5B75}" dt="2023-01-26T12:00:57.098" v="443"/>
        <pc:sldMkLst>
          <pc:docMk/>
          <pc:sldMk cId="282939880" sldId="268"/>
        </pc:sldMkLst>
        <pc:picChg chg="del">
          <ac:chgData name="miani.gio17@gmail.com" userId="972ed085b80a2cb1" providerId="LiveId" clId="{CA7CA6D2-ADBA-4532-945F-105CDB1C5B75}" dt="2023-01-26T12:00:57.098" v="443"/>
          <ac:picMkLst>
            <pc:docMk/>
            <pc:sldMk cId="282939880" sldId="268"/>
            <ac:picMk id="3" creationId="{DC3A3865-99A3-ABD4-3AEF-EC5430363E61}"/>
          </ac:picMkLst>
        </pc:picChg>
      </pc:sldChg>
      <pc:sldChg chg="modSp mod">
        <pc:chgData name="miani.gio17@gmail.com" userId="972ed085b80a2cb1" providerId="LiveId" clId="{CA7CA6D2-ADBA-4532-945F-105CDB1C5B75}" dt="2023-01-26T10:10:53.105" v="400" actId="14100"/>
        <pc:sldMkLst>
          <pc:docMk/>
          <pc:sldMk cId="3174105691" sldId="274"/>
        </pc:sldMkLst>
        <pc:spChg chg="mod">
          <ac:chgData name="miani.gio17@gmail.com" userId="972ed085b80a2cb1" providerId="LiveId" clId="{CA7CA6D2-ADBA-4532-945F-105CDB1C5B75}" dt="2023-01-25T16:56:29.516" v="264" actId="115"/>
          <ac:spMkLst>
            <pc:docMk/>
            <pc:sldMk cId="3174105691" sldId="274"/>
            <ac:spMk id="2" creationId="{81543E64-5EF9-06D8-269D-4772A963398C}"/>
          </ac:spMkLst>
        </pc:spChg>
        <pc:spChg chg="mod">
          <ac:chgData name="miani.gio17@gmail.com" userId="972ed085b80a2cb1" providerId="LiveId" clId="{CA7CA6D2-ADBA-4532-945F-105CDB1C5B75}" dt="2023-01-26T10:10:53.105" v="400" actId="14100"/>
          <ac:spMkLst>
            <pc:docMk/>
            <pc:sldMk cId="3174105691" sldId="274"/>
            <ac:spMk id="3" creationId="{3C811178-778D-8253-3A3C-D25380D88C24}"/>
          </ac:spMkLst>
        </pc:spChg>
        <pc:spChg chg="mod">
          <ac:chgData name="miani.gio17@gmail.com" userId="972ed085b80a2cb1" providerId="LiveId" clId="{CA7CA6D2-ADBA-4532-945F-105CDB1C5B75}" dt="2023-01-25T16:55:04.179" v="241" actId="1076"/>
          <ac:spMkLst>
            <pc:docMk/>
            <pc:sldMk cId="3174105691" sldId="274"/>
            <ac:spMk id="8" creationId="{09605BFF-ABBD-7E1B-446F-FFC73870C357}"/>
          </ac:spMkLst>
        </pc:spChg>
        <pc:picChg chg="mod">
          <ac:chgData name="miani.gio17@gmail.com" userId="972ed085b80a2cb1" providerId="LiveId" clId="{CA7CA6D2-ADBA-4532-945F-105CDB1C5B75}" dt="2023-01-25T16:54:59.529" v="239" actId="1076"/>
          <ac:picMkLst>
            <pc:docMk/>
            <pc:sldMk cId="3174105691" sldId="274"/>
            <ac:picMk id="5" creationId="{DA7E51E3-D08D-B6F5-477B-03590FE63EEC}"/>
          </ac:picMkLst>
        </pc:picChg>
        <pc:picChg chg="mod">
          <ac:chgData name="miani.gio17@gmail.com" userId="972ed085b80a2cb1" providerId="LiveId" clId="{CA7CA6D2-ADBA-4532-945F-105CDB1C5B75}" dt="2023-01-25T16:55:50.778" v="256" actId="1076"/>
          <ac:picMkLst>
            <pc:docMk/>
            <pc:sldMk cId="3174105691" sldId="274"/>
            <ac:picMk id="7" creationId="{ECB5E65A-1509-5B0C-ED8D-9A61A227E757}"/>
          </ac:picMkLst>
        </pc:picChg>
      </pc:sldChg>
      <pc:sldChg chg="addSp delSp modSp new mod">
        <pc:chgData name="miani.gio17@gmail.com" userId="972ed085b80a2cb1" providerId="LiveId" clId="{CA7CA6D2-ADBA-4532-945F-105CDB1C5B75}" dt="2023-01-26T12:00:43.454" v="442" actId="1076"/>
        <pc:sldMkLst>
          <pc:docMk/>
          <pc:sldMk cId="3856277624" sldId="280"/>
        </pc:sldMkLst>
        <pc:spChg chg="mod">
          <ac:chgData name="miani.gio17@gmail.com" userId="972ed085b80a2cb1" providerId="LiveId" clId="{CA7CA6D2-ADBA-4532-945F-105CDB1C5B75}" dt="2023-01-26T11:44:31.979" v="429" actId="20577"/>
          <ac:spMkLst>
            <pc:docMk/>
            <pc:sldMk cId="3856277624" sldId="280"/>
            <ac:spMk id="2" creationId="{E8885AD0-1859-E389-3348-5B94E208BD9A}"/>
          </ac:spMkLst>
        </pc:spChg>
        <pc:spChg chg="del mod">
          <ac:chgData name="miani.gio17@gmail.com" userId="972ed085b80a2cb1" providerId="LiveId" clId="{CA7CA6D2-ADBA-4532-945F-105CDB1C5B75}" dt="2023-01-26T11:44:36.518" v="431" actId="478"/>
          <ac:spMkLst>
            <pc:docMk/>
            <pc:sldMk cId="3856277624" sldId="280"/>
            <ac:spMk id="3" creationId="{9B5FE475-18A4-86AD-4635-32C147A78A2B}"/>
          </ac:spMkLst>
        </pc:spChg>
        <pc:picChg chg="add del mod">
          <ac:chgData name="miani.gio17@gmail.com" userId="972ed085b80a2cb1" providerId="LiveId" clId="{CA7CA6D2-ADBA-4532-945F-105CDB1C5B75}" dt="2023-01-26T11:59:37.630" v="435" actId="478"/>
          <ac:picMkLst>
            <pc:docMk/>
            <pc:sldMk cId="3856277624" sldId="280"/>
            <ac:picMk id="5" creationId="{0E3E4F46-6C28-D48A-EC2F-9629B199F4D6}"/>
          </ac:picMkLst>
        </pc:picChg>
        <pc:picChg chg="add mod">
          <ac:chgData name="miani.gio17@gmail.com" userId="972ed085b80a2cb1" providerId="LiveId" clId="{CA7CA6D2-ADBA-4532-945F-105CDB1C5B75}" dt="2023-01-26T12:00:43.454" v="442" actId="1076"/>
          <ac:picMkLst>
            <pc:docMk/>
            <pc:sldMk cId="3856277624" sldId="280"/>
            <ac:picMk id="7" creationId="{A41A05BF-E27F-DA4D-E058-0E1E0DF2A299}"/>
          </ac:picMkLst>
        </pc:picChg>
      </pc:sldChg>
      <pc:sldChg chg="addSp delSp modSp new mod">
        <pc:chgData name="miani.gio17@gmail.com" userId="972ed085b80a2cb1" providerId="LiveId" clId="{CA7CA6D2-ADBA-4532-945F-105CDB1C5B75}" dt="2023-01-26T12:01:27.655" v="449" actId="1076"/>
        <pc:sldMkLst>
          <pc:docMk/>
          <pc:sldMk cId="3605435531" sldId="281"/>
        </pc:sldMkLst>
        <pc:spChg chg="mod">
          <ac:chgData name="miani.gio17@gmail.com" userId="972ed085b80a2cb1" providerId="LiveId" clId="{CA7CA6D2-ADBA-4532-945F-105CDB1C5B75}" dt="2023-01-26T12:01:14.429" v="445"/>
          <ac:spMkLst>
            <pc:docMk/>
            <pc:sldMk cId="3605435531" sldId="281"/>
            <ac:spMk id="2" creationId="{81A8FE20-647F-2CC5-C28C-4E00797B7AD7}"/>
          </ac:spMkLst>
        </pc:spChg>
        <pc:spChg chg="del">
          <ac:chgData name="miani.gio17@gmail.com" userId="972ed085b80a2cb1" providerId="LiveId" clId="{CA7CA6D2-ADBA-4532-945F-105CDB1C5B75}" dt="2023-01-26T12:01:17.975" v="446" actId="478"/>
          <ac:spMkLst>
            <pc:docMk/>
            <pc:sldMk cId="3605435531" sldId="281"/>
            <ac:spMk id="3" creationId="{C4B0BC48-96C0-D2A2-AF67-32E50ABAA1E4}"/>
          </ac:spMkLst>
        </pc:spChg>
        <pc:picChg chg="add mod">
          <ac:chgData name="miani.gio17@gmail.com" userId="972ed085b80a2cb1" providerId="LiveId" clId="{CA7CA6D2-ADBA-4532-945F-105CDB1C5B75}" dt="2023-01-26T12:01:27.655" v="449" actId="1076"/>
          <ac:picMkLst>
            <pc:docMk/>
            <pc:sldMk cId="3605435531" sldId="281"/>
            <ac:picMk id="5" creationId="{F1C7BC8A-5CD1-6A8D-8944-F46A56EDC967}"/>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it-IT"/>
              <a:t>Fare clic per modificare lo stile del titolo dello schema</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endParaRPr lang="en-US" dirty="0"/>
          </a:p>
        </p:txBody>
      </p:sp>
      <p:sp>
        <p:nvSpPr>
          <p:cNvPr id="4" name="Date Placeholder 3"/>
          <p:cNvSpPr>
            <a:spLocks noGrp="1"/>
          </p:cNvSpPr>
          <p:nvPr>
            <p:ph type="dt" sz="half" idx="10"/>
          </p:nvPr>
        </p:nvSpPr>
        <p:spPr/>
        <p:txBody>
          <a:bodyPr/>
          <a:lstStyle/>
          <a:p>
            <a:fld id="{F6108E14-C187-46E0-A2A4-C0243D906EDE}" type="datetimeFigureOut">
              <a:rPr lang="it-IT" smtClean="0"/>
              <a:t>26/01/2023</a:t>
            </a:fld>
            <a:endParaRPr lang="it-IT" dirty="0"/>
          </a:p>
        </p:txBody>
      </p:sp>
      <p:sp>
        <p:nvSpPr>
          <p:cNvPr id="5" name="Footer Placeholder 4"/>
          <p:cNvSpPr>
            <a:spLocks noGrp="1"/>
          </p:cNvSpPr>
          <p:nvPr>
            <p:ph type="ftr" sz="quarter" idx="11"/>
          </p:nvPr>
        </p:nvSpPr>
        <p:spPr/>
        <p:txBody>
          <a:bodyPr/>
          <a:lstStyle/>
          <a:p>
            <a:endParaRPr lang="it-IT" dirty="0"/>
          </a:p>
        </p:txBody>
      </p:sp>
      <p:sp>
        <p:nvSpPr>
          <p:cNvPr id="6" name="Slide Number Placeholder 5"/>
          <p:cNvSpPr>
            <a:spLocks noGrp="1"/>
          </p:cNvSpPr>
          <p:nvPr>
            <p:ph type="sldNum" sz="quarter" idx="12"/>
          </p:nvPr>
        </p:nvSpPr>
        <p:spPr/>
        <p:txBody>
          <a:bodyPr/>
          <a:lstStyle/>
          <a:p>
            <a:fld id="{A3D9DB95-0735-40F2-9810-AFF3613D8815}" type="slidenum">
              <a:rPr lang="it-IT" smtClean="0"/>
              <a:t>‹N›</a:t>
            </a:fld>
            <a:endParaRPr lang="it-IT" dirty="0"/>
          </a:p>
        </p:txBody>
      </p:sp>
    </p:spTree>
    <p:extLst>
      <p:ext uri="{BB962C8B-B14F-4D97-AF65-F5344CB8AC3E}">
        <p14:creationId xmlns:p14="http://schemas.microsoft.com/office/powerpoint/2010/main" val="4758628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F6108E14-C187-46E0-A2A4-C0243D906EDE}" type="datetimeFigureOut">
              <a:rPr lang="it-IT" smtClean="0"/>
              <a:t>26/01/2023</a:t>
            </a:fld>
            <a:endParaRPr lang="it-IT" dirty="0"/>
          </a:p>
        </p:txBody>
      </p:sp>
      <p:sp>
        <p:nvSpPr>
          <p:cNvPr id="5" name="Footer Placeholder 4"/>
          <p:cNvSpPr>
            <a:spLocks noGrp="1"/>
          </p:cNvSpPr>
          <p:nvPr>
            <p:ph type="ftr" sz="quarter" idx="11"/>
          </p:nvPr>
        </p:nvSpPr>
        <p:spPr/>
        <p:txBody>
          <a:bodyPr/>
          <a:lstStyle/>
          <a:p>
            <a:endParaRPr lang="it-IT" dirty="0"/>
          </a:p>
        </p:txBody>
      </p:sp>
      <p:sp>
        <p:nvSpPr>
          <p:cNvPr id="6" name="Slide Number Placeholder 5"/>
          <p:cNvSpPr>
            <a:spLocks noGrp="1"/>
          </p:cNvSpPr>
          <p:nvPr>
            <p:ph type="sldNum" sz="quarter" idx="12"/>
          </p:nvPr>
        </p:nvSpPr>
        <p:spPr/>
        <p:txBody>
          <a:bodyPr/>
          <a:lstStyle/>
          <a:p>
            <a:fld id="{A3D9DB95-0735-40F2-9810-AFF3613D8815}" type="slidenum">
              <a:rPr lang="it-IT" smtClean="0"/>
              <a:t>‹N›</a:t>
            </a:fld>
            <a:endParaRPr lang="it-IT" dirty="0"/>
          </a:p>
        </p:txBody>
      </p:sp>
    </p:spTree>
    <p:extLst>
      <p:ext uri="{BB962C8B-B14F-4D97-AF65-F5344CB8AC3E}">
        <p14:creationId xmlns:p14="http://schemas.microsoft.com/office/powerpoint/2010/main" val="9060558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F6108E14-C187-46E0-A2A4-C0243D906EDE}" type="datetimeFigureOut">
              <a:rPr lang="it-IT" smtClean="0"/>
              <a:t>26/01/2023</a:t>
            </a:fld>
            <a:endParaRPr lang="it-IT" dirty="0"/>
          </a:p>
        </p:txBody>
      </p:sp>
      <p:sp>
        <p:nvSpPr>
          <p:cNvPr id="5" name="Footer Placeholder 4"/>
          <p:cNvSpPr>
            <a:spLocks noGrp="1"/>
          </p:cNvSpPr>
          <p:nvPr>
            <p:ph type="ftr" sz="quarter" idx="11"/>
          </p:nvPr>
        </p:nvSpPr>
        <p:spPr/>
        <p:txBody>
          <a:bodyPr/>
          <a:lstStyle/>
          <a:p>
            <a:endParaRPr lang="it-IT" dirty="0"/>
          </a:p>
        </p:txBody>
      </p:sp>
      <p:sp>
        <p:nvSpPr>
          <p:cNvPr id="6" name="Slide Number Placeholder 5"/>
          <p:cNvSpPr>
            <a:spLocks noGrp="1"/>
          </p:cNvSpPr>
          <p:nvPr>
            <p:ph type="sldNum" sz="quarter" idx="12"/>
          </p:nvPr>
        </p:nvSpPr>
        <p:spPr/>
        <p:txBody>
          <a:bodyPr/>
          <a:lstStyle/>
          <a:p>
            <a:fld id="{A3D9DB95-0735-40F2-9810-AFF3613D8815}" type="slidenum">
              <a:rPr lang="it-IT" smtClean="0"/>
              <a:t>‹N›</a:t>
            </a:fld>
            <a:endParaRPr lang="it-IT" dirty="0"/>
          </a:p>
        </p:txBody>
      </p:sp>
    </p:spTree>
    <p:extLst>
      <p:ext uri="{BB962C8B-B14F-4D97-AF65-F5344CB8AC3E}">
        <p14:creationId xmlns:p14="http://schemas.microsoft.com/office/powerpoint/2010/main" val="11193598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Content Placeholder 2"/>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F6108E14-C187-46E0-A2A4-C0243D906EDE}" type="datetimeFigureOut">
              <a:rPr lang="it-IT" smtClean="0"/>
              <a:t>26/01/2023</a:t>
            </a:fld>
            <a:endParaRPr lang="it-IT" dirty="0"/>
          </a:p>
        </p:txBody>
      </p:sp>
      <p:sp>
        <p:nvSpPr>
          <p:cNvPr id="5" name="Footer Placeholder 4"/>
          <p:cNvSpPr>
            <a:spLocks noGrp="1"/>
          </p:cNvSpPr>
          <p:nvPr>
            <p:ph type="ftr" sz="quarter" idx="11"/>
          </p:nvPr>
        </p:nvSpPr>
        <p:spPr/>
        <p:txBody>
          <a:bodyPr/>
          <a:lstStyle/>
          <a:p>
            <a:endParaRPr lang="it-IT" dirty="0"/>
          </a:p>
        </p:txBody>
      </p:sp>
      <p:sp>
        <p:nvSpPr>
          <p:cNvPr id="6" name="Slide Number Placeholder 5"/>
          <p:cNvSpPr>
            <a:spLocks noGrp="1"/>
          </p:cNvSpPr>
          <p:nvPr>
            <p:ph type="sldNum" sz="quarter" idx="12"/>
          </p:nvPr>
        </p:nvSpPr>
        <p:spPr/>
        <p:txBody>
          <a:bodyPr/>
          <a:lstStyle/>
          <a:p>
            <a:fld id="{A3D9DB95-0735-40F2-9810-AFF3613D8815}" type="slidenum">
              <a:rPr lang="it-IT" smtClean="0"/>
              <a:t>‹N›</a:t>
            </a:fld>
            <a:endParaRPr lang="it-IT" dirty="0"/>
          </a:p>
        </p:txBody>
      </p:sp>
    </p:spTree>
    <p:extLst>
      <p:ext uri="{BB962C8B-B14F-4D97-AF65-F5344CB8AC3E}">
        <p14:creationId xmlns:p14="http://schemas.microsoft.com/office/powerpoint/2010/main" val="26957215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F6108E14-C187-46E0-A2A4-C0243D906EDE}" type="datetimeFigureOut">
              <a:rPr lang="it-IT" smtClean="0"/>
              <a:t>26/01/2023</a:t>
            </a:fld>
            <a:endParaRPr lang="it-IT" dirty="0"/>
          </a:p>
        </p:txBody>
      </p:sp>
      <p:sp>
        <p:nvSpPr>
          <p:cNvPr id="5" name="Footer Placeholder 4"/>
          <p:cNvSpPr>
            <a:spLocks noGrp="1"/>
          </p:cNvSpPr>
          <p:nvPr>
            <p:ph type="ftr" sz="quarter" idx="11"/>
          </p:nvPr>
        </p:nvSpPr>
        <p:spPr/>
        <p:txBody>
          <a:bodyPr/>
          <a:lstStyle/>
          <a:p>
            <a:endParaRPr lang="it-IT" dirty="0"/>
          </a:p>
        </p:txBody>
      </p:sp>
      <p:sp>
        <p:nvSpPr>
          <p:cNvPr id="6" name="Slide Number Placeholder 5"/>
          <p:cNvSpPr>
            <a:spLocks noGrp="1"/>
          </p:cNvSpPr>
          <p:nvPr>
            <p:ph type="sldNum" sz="quarter" idx="12"/>
          </p:nvPr>
        </p:nvSpPr>
        <p:spPr/>
        <p:txBody>
          <a:bodyPr/>
          <a:lstStyle/>
          <a:p>
            <a:fld id="{A3D9DB95-0735-40F2-9810-AFF3613D8815}" type="slidenum">
              <a:rPr lang="it-IT" smtClean="0"/>
              <a:t>‹N›</a:t>
            </a:fld>
            <a:endParaRPr lang="it-IT" dirty="0"/>
          </a:p>
        </p:txBody>
      </p:sp>
    </p:spTree>
    <p:extLst>
      <p:ext uri="{BB962C8B-B14F-4D97-AF65-F5344CB8AC3E}">
        <p14:creationId xmlns:p14="http://schemas.microsoft.com/office/powerpoint/2010/main" val="5311891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Date Placeholder 4"/>
          <p:cNvSpPr>
            <a:spLocks noGrp="1"/>
          </p:cNvSpPr>
          <p:nvPr>
            <p:ph type="dt" sz="half" idx="10"/>
          </p:nvPr>
        </p:nvSpPr>
        <p:spPr/>
        <p:txBody>
          <a:bodyPr/>
          <a:lstStyle/>
          <a:p>
            <a:fld id="{F6108E14-C187-46E0-A2A4-C0243D906EDE}" type="datetimeFigureOut">
              <a:rPr lang="it-IT" smtClean="0"/>
              <a:t>26/01/2023</a:t>
            </a:fld>
            <a:endParaRPr lang="it-IT" dirty="0"/>
          </a:p>
        </p:txBody>
      </p:sp>
      <p:sp>
        <p:nvSpPr>
          <p:cNvPr id="6" name="Footer Placeholder 5"/>
          <p:cNvSpPr>
            <a:spLocks noGrp="1"/>
          </p:cNvSpPr>
          <p:nvPr>
            <p:ph type="ftr" sz="quarter" idx="11"/>
          </p:nvPr>
        </p:nvSpPr>
        <p:spPr/>
        <p:txBody>
          <a:bodyPr/>
          <a:lstStyle/>
          <a:p>
            <a:endParaRPr lang="it-IT" dirty="0"/>
          </a:p>
        </p:txBody>
      </p:sp>
      <p:sp>
        <p:nvSpPr>
          <p:cNvPr id="7" name="Slide Number Placeholder 6"/>
          <p:cNvSpPr>
            <a:spLocks noGrp="1"/>
          </p:cNvSpPr>
          <p:nvPr>
            <p:ph type="sldNum" sz="quarter" idx="12"/>
          </p:nvPr>
        </p:nvSpPr>
        <p:spPr/>
        <p:txBody>
          <a:bodyPr/>
          <a:lstStyle/>
          <a:p>
            <a:fld id="{A3D9DB95-0735-40F2-9810-AFF3613D8815}" type="slidenum">
              <a:rPr lang="it-IT" smtClean="0"/>
              <a:t>‹N›</a:t>
            </a:fld>
            <a:endParaRPr lang="it-IT" dirty="0"/>
          </a:p>
        </p:txBody>
      </p:sp>
    </p:spTree>
    <p:extLst>
      <p:ext uri="{BB962C8B-B14F-4D97-AF65-F5344CB8AC3E}">
        <p14:creationId xmlns:p14="http://schemas.microsoft.com/office/powerpoint/2010/main" val="34693958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it-IT"/>
              <a:t>Fare clic per modificare lo stile del titolo dello schema</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Content Placeholder 3"/>
          <p:cNvSpPr>
            <a:spLocks noGrp="1"/>
          </p:cNvSpPr>
          <p:nvPr>
            <p:ph sz="half" idx="2"/>
          </p:nvPr>
        </p:nvSpPr>
        <p:spPr>
          <a:xfrm>
            <a:off x="839788" y="2505075"/>
            <a:ext cx="5157787"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Content Placeholder 5"/>
          <p:cNvSpPr>
            <a:spLocks noGrp="1"/>
          </p:cNvSpPr>
          <p:nvPr>
            <p:ph sz="quarter" idx="4"/>
          </p:nvPr>
        </p:nvSpPr>
        <p:spPr>
          <a:xfrm>
            <a:off x="6172200" y="2505075"/>
            <a:ext cx="5183188"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7" name="Date Placeholder 6"/>
          <p:cNvSpPr>
            <a:spLocks noGrp="1"/>
          </p:cNvSpPr>
          <p:nvPr>
            <p:ph type="dt" sz="half" idx="10"/>
          </p:nvPr>
        </p:nvSpPr>
        <p:spPr/>
        <p:txBody>
          <a:bodyPr/>
          <a:lstStyle/>
          <a:p>
            <a:fld id="{F6108E14-C187-46E0-A2A4-C0243D906EDE}" type="datetimeFigureOut">
              <a:rPr lang="it-IT" smtClean="0"/>
              <a:t>26/01/2023</a:t>
            </a:fld>
            <a:endParaRPr lang="it-IT" dirty="0"/>
          </a:p>
        </p:txBody>
      </p:sp>
      <p:sp>
        <p:nvSpPr>
          <p:cNvPr id="8" name="Footer Placeholder 7"/>
          <p:cNvSpPr>
            <a:spLocks noGrp="1"/>
          </p:cNvSpPr>
          <p:nvPr>
            <p:ph type="ftr" sz="quarter" idx="11"/>
          </p:nvPr>
        </p:nvSpPr>
        <p:spPr/>
        <p:txBody>
          <a:bodyPr/>
          <a:lstStyle/>
          <a:p>
            <a:endParaRPr lang="it-IT" dirty="0"/>
          </a:p>
        </p:txBody>
      </p:sp>
      <p:sp>
        <p:nvSpPr>
          <p:cNvPr id="9" name="Slide Number Placeholder 8"/>
          <p:cNvSpPr>
            <a:spLocks noGrp="1"/>
          </p:cNvSpPr>
          <p:nvPr>
            <p:ph type="sldNum" sz="quarter" idx="12"/>
          </p:nvPr>
        </p:nvSpPr>
        <p:spPr/>
        <p:txBody>
          <a:bodyPr/>
          <a:lstStyle/>
          <a:p>
            <a:fld id="{A3D9DB95-0735-40F2-9810-AFF3613D8815}" type="slidenum">
              <a:rPr lang="it-IT" smtClean="0"/>
              <a:t>‹N›</a:t>
            </a:fld>
            <a:endParaRPr lang="it-IT" dirty="0"/>
          </a:p>
        </p:txBody>
      </p:sp>
    </p:spTree>
    <p:extLst>
      <p:ext uri="{BB962C8B-B14F-4D97-AF65-F5344CB8AC3E}">
        <p14:creationId xmlns:p14="http://schemas.microsoft.com/office/powerpoint/2010/main" val="34373203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Date Placeholder 2"/>
          <p:cNvSpPr>
            <a:spLocks noGrp="1"/>
          </p:cNvSpPr>
          <p:nvPr>
            <p:ph type="dt" sz="half" idx="10"/>
          </p:nvPr>
        </p:nvSpPr>
        <p:spPr/>
        <p:txBody>
          <a:bodyPr/>
          <a:lstStyle/>
          <a:p>
            <a:fld id="{F6108E14-C187-46E0-A2A4-C0243D906EDE}" type="datetimeFigureOut">
              <a:rPr lang="it-IT" smtClean="0"/>
              <a:t>26/01/2023</a:t>
            </a:fld>
            <a:endParaRPr lang="it-IT" dirty="0"/>
          </a:p>
        </p:txBody>
      </p:sp>
      <p:sp>
        <p:nvSpPr>
          <p:cNvPr id="4" name="Footer Placeholder 3"/>
          <p:cNvSpPr>
            <a:spLocks noGrp="1"/>
          </p:cNvSpPr>
          <p:nvPr>
            <p:ph type="ftr" sz="quarter" idx="11"/>
          </p:nvPr>
        </p:nvSpPr>
        <p:spPr/>
        <p:txBody>
          <a:bodyPr/>
          <a:lstStyle/>
          <a:p>
            <a:endParaRPr lang="it-IT" dirty="0"/>
          </a:p>
        </p:txBody>
      </p:sp>
      <p:sp>
        <p:nvSpPr>
          <p:cNvPr id="5" name="Slide Number Placeholder 4"/>
          <p:cNvSpPr>
            <a:spLocks noGrp="1"/>
          </p:cNvSpPr>
          <p:nvPr>
            <p:ph type="sldNum" sz="quarter" idx="12"/>
          </p:nvPr>
        </p:nvSpPr>
        <p:spPr/>
        <p:txBody>
          <a:bodyPr/>
          <a:lstStyle/>
          <a:p>
            <a:fld id="{A3D9DB95-0735-40F2-9810-AFF3613D8815}" type="slidenum">
              <a:rPr lang="it-IT" smtClean="0"/>
              <a:t>‹N›</a:t>
            </a:fld>
            <a:endParaRPr lang="it-IT" dirty="0"/>
          </a:p>
        </p:txBody>
      </p:sp>
    </p:spTree>
    <p:extLst>
      <p:ext uri="{BB962C8B-B14F-4D97-AF65-F5344CB8AC3E}">
        <p14:creationId xmlns:p14="http://schemas.microsoft.com/office/powerpoint/2010/main" val="21417799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6108E14-C187-46E0-A2A4-C0243D906EDE}" type="datetimeFigureOut">
              <a:rPr lang="it-IT" smtClean="0"/>
              <a:t>26/01/2023</a:t>
            </a:fld>
            <a:endParaRPr lang="it-IT" dirty="0"/>
          </a:p>
        </p:txBody>
      </p:sp>
      <p:sp>
        <p:nvSpPr>
          <p:cNvPr id="3" name="Footer Placeholder 2"/>
          <p:cNvSpPr>
            <a:spLocks noGrp="1"/>
          </p:cNvSpPr>
          <p:nvPr>
            <p:ph type="ftr" sz="quarter" idx="11"/>
          </p:nvPr>
        </p:nvSpPr>
        <p:spPr/>
        <p:txBody>
          <a:bodyPr/>
          <a:lstStyle/>
          <a:p>
            <a:endParaRPr lang="it-IT" dirty="0"/>
          </a:p>
        </p:txBody>
      </p:sp>
      <p:sp>
        <p:nvSpPr>
          <p:cNvPr id="4" name="Slide Number Placeholder 3"/>
          <p:cNvSpPr>
            <a:spLocks noGrp="1"/>
          </p:cNvSpPr>
          <p:nvPr>
            <p:ph type="sldNum" sz="quarter" idx="12"/>
          </p:nvPr>
        </p:nvSpPr>
        <p:spPr/>
        <p:txBody>
          <a:bodyPr/>
          <a:lstStyle/>
          <a:p>
            <a:fld id="{A3D9DB95-0735-40F2-9810-AFF3613D8815}" type="slidenum">
              <a:rPr lang="it-IT" smtClean="0"/>
              <a:t>‹N›</a:t>
            </a:fld>
            <a:endParaRPr lang="it-IT" dirty="0"/>
          </a:p>
        </p:txBody>
      </p:sp>
    </p:spTree>
    <p:extLst>
      <p:ext uri="{BB962C8B-B14F-4D97-AF65-F5344CB8AC3E}">
        <p14:creationId xmlns:p14="http://schemas.microsoft.com/office/powerpoint/2010/main" val="29804499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F6108E14-C187-46E0-A2A4-C0243D906EDE}" type="datetimeFigureOut">
              <a:rPr lang="it-IT" smtClean="0"/>
              <a:t>26/01/2023</a:t>
            </a:fld>
            <a:endParaRPr lang="it-IT" dirty="0"/>
          </a:p>
        </p:txBody>
      </p:sp>
      <p:sp>
        <p:nvSpPr>
          <p:cNvPr id="6" name="Footer Placeholder 5"/>
          <p:cNvSpPr>
            <a:spLocks noGrp="1"/>
          </p:cNvSpPr>
          <p:nvPr>
            <p:ph type="ftr" sz="quarter" idx="11"/>
          </p:nvPr>
        </p:nvSpPr>
        <p:spPr/>
        <p:txBody>
          <a:bodyPr/>
          <a:lstStyle/>
          <a:p>
            <a:endParaRPr lang="it-IT" dirty="0"/>
          </a:p>
        </p:txBody>
      </p:sp>
      <p:sp>
        <p:nvSpPr>
          <p:cNvPr id="7" name="Slide Number Placeholder 6"/>
          <p:cNvSpPr>
            <a:spLocks noGrp="1"/>
          </p:cNvSpPr>
          <p:nvPr>
            <p:ph type="sldNum" sz="quarter" idx="12"/>
          </p:nvPr>
        </p:nvSpPr>
        <p:spPr/>
        <p:txBody>
          <a:bodyPr/>
          <a:lstStyle/>
          <a:p>
            <a:fld id="{A3D9DB95-0735-40F2-9810-AFF3613D8815}" type="slidenum">
              <a:rPr lang="it-IT" smtClean="0"/>
              <a:t>‹N›</a:t>
            </a:fld>
            <a:endParaRPr lang="it-IT" dirty="0"/>
          </a:p>
        </p:txBody>
      </p:sp>
    </p:spTree>
    <p:extLst>
      <p:ext uri="{BB962C8B-B14F-4D97-AF65-F5344CB8AC3E}">
        <p14:creationId xmlns:p14="http://schemas.microsoft.com/office/powerpoint/2010/main" val="40595863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it-IT" dirty="0"/>
              <a:t>Fare clic sull'icona per inserire un'immagine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F6108E14-C187-46E0-A2A4-C0243D906EDE}" type="datetimeFigureOut">
              <a:rPr lang="it-IT" smtClean="0"/>
              <a:t>26/01/2023</a:t>
            </a:fld>
            <a:endParaRPr lang="it-IT" dirty="0"/>
          </a:p>
        </p:txBody>
      </p:sp>
      <p:sp>
        <p:nvSpPr>
          <p:cNvPr id="6" name="Footer Placeholder 5"/>
          <p:cNvSpPr>
            <a:spLocks noGrp="1"/>
          </p:cNvSpPr>
          <p:nvPr>
            <p:ph type="ftr" sz="quarter" idx="11"/>
          </p:nvPr>
        </p:nvSpPr>
        <p:spPr/>
        <p:txBody>
          <a:bodyPr/>
          <a:lstStyle/>
          <a:p>
            <a:endParaRPr lang="it-IT" dirty="0"/>
          </a:p>
        </p:txBody>
      </p:sp>
      <p:sp>
        <p:nvSpPr>
          <p:cNvPr id="7" name="Slide Number Placeholder 6"/>
          <p:cNvSpPr>
            <a:spLocks noGrp="1"/>
          </p:cNvSpPr>
          <p:nvPr>
            <p:ph type="sldNum" sz="quarter" idx="12"/>
          </p:nvPr>
        </p:nvSpPr>
        <p:spPr/>
        <p:txBody>
          <a:bodyPr/>
          <a:lstStyle/>
          <a:p>
            <a:fld id="{A3D9DB95-0735-40F2-9810-AFF3613D8815}" type="slidenum">
              <a:rPr lang="it-IT" smtClean="0"/>
              <a:t>‹N›</a:t>
            </a:fld>
            <a:endParaRPr lang="it-IT" dirty="0"/>
          </a:p>
        </p:txBody>
      </p:sp>
    </p:spTree>
    <p:extLst>
      <p:ext uri="{BB962C8B-B14F-4D97-AF65-F5344CB8AC3E}">
        <p14:creationId xmlns:p14="http://schemas.microsoft.com/office/powerpoint/2010/main" val="32159890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it-IT"/>
              <a:t>Fare clic per modificare lo stile del titolo dello schema</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6108E14-C187-46E0-A2A4-C0243D906EDE}" type="datetimeFigureOut">
              <a:rPr lang="it-IT" smtClean="0"/>
              <a:t>26/01/2023</a:t>
            </a:fld>
            <a:endParaRPr lang="it-IT"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t-IT"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3D9DB95-0735-40F2-9810-AFF3613D8815}" type="slidenum">
              <a:rPr lang="it-IT" smtClean="0"/>
              <a:t>‹N›</a:t>
            </a:fld>
            <a:endParaRPr lang="it-IT" dirty="0"/>
          </a:p>
        </p:txBody>
      </p:sp>
    </p:spTree>
    <p:extLst>
      <p:ext uri="{BB962C8B-B14F-4D97-AF65-F5344CB8AC3E}">
        <p14:creationId xmlns:p14="http://schemas.microsoft.com/office/powerpoint/2010/main" val="3047175133"/>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DC9C7F7-228A-9372-0680-CE8530294B83}"/>
              </a:ext>
            </a:extLst>
          </p:cNvPr>
          <p:cNvSpPr>
            <a:spLocks noGrp="1"/>
          </p:cNvSpPr>
          <p:nvPr>
            <p:ph type="ctrTitle"/>
          </p:nvPr>
        </p:nvSpPr>
        <p:spPr>
          <a:xfrm>
            <a:off x="1524000" y="1122363"/>
            <a:ext cx="9144000" cy="2133599"/>
          </a:xfrm>
        </p:spPr>
        <p:txBody>
          <a:bodyPr/>
          <a:lstStyle/>
          <a:p>
            <a:r>
              <a:rPr lang="it-IT" dirty="0">
                <a:solidFill>
                  <a:srgbClr val="0070C0"/>
                </a:solidFill>
              </a:rPr>
              <a:t>Fast Fourier </a:t>
            </a:r>
            <a:r>
              <a:rPr lang="en-US" dirty="0">
                <a:solidFill>
                  <a:srgbClr val="0070C0"/>
                </a:solidFill>
              </a:rPr>
              <a:t>Transform</a:t>
            </a:r>
          </a:p>
        </p:txBody>
      </p:sp>
      <p:sp>
        <p:nvSpPr>
          <p:cNvPr id="3" name="Sottotitolo 2">
            <a:extLst>
              <a:ext uri="{FF2B5EF4-FFF2-40B4-BE49-F238E27FC236}">
                <a16:creationId xmlns:a16="http://schemas.microsoft.com/office/drawing/2014/main" id="{0F0F398B-F3EB-D6C2-7080-A98774B19334}"/>
              </a:ext>
            </a:extLst>
          </p:cNvPr>
          <p:cNvSpPr>
            <a:spLocks noGrp="1"/>
          </p:cNvSpPr>
          <p:nvPr>
            <p:ph type="subTitle" idx="1"/>
          </p:nvPr>
        </p:nvSpPr>
        <p:spPr/>
        <p:txBody>
          <a:bodyPr>
            <a:normAutofit lnSpcReduction="10000"/>
          </a:bodyPr>
          <a:lstStyle/>
          <a:p>
            <a:r>
              <a:rPr lang="it-IT" dirty="0"/>
              <a:t>Advanced Methods for Scientific Computing</a:t>
            </a:r>
          </a:p>
          <a:p>
            <a:r>
              <a:rPr lang="it-IT" dirty="0"/>
              <a:t>Course project</a:t>
            </a:r>
          </a:p>
          <a:p>
            <a:endParaRPr lang="it-IT" dirty="0"/>
          </a:p>
          <a:p>
            <a:r>
              <a:rPr lang="it-IT" dirty="0"/>
              <a:t>Giorgio Miani – Pietro Pasquini</a:t>
            </a:r>
          </a:p>
        </p:txBody>
      </p:sp>
    </p:spTree>
    <p:extLst>
      <p:ext uri="{BB962C8B-B14F-4D97-AF65-F5344CB8AC3E}">
        <p14:creationId xmlns:p14="http://schemas.microsoft.com/office/powerpoint/2010/main" val="322543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BEF879C-D681-EBAE-BEDC-2C386A4A0356}"/>
              </a:ext>
            </a:extLst>
          </p:cNvPr>
          <p:cNvSpPr>
            <a:spLocks noGrp="1"/>
          </p:cNvSpPr>
          <p:nvPr>
            <p:ph type="title"/>
          </p:nvPr>
        </p:nvSpPr>
        <p:spPr>
          <a:xfrm>
            <a:off x="838200" y="365125"/>
            <a:ext cx="10515600" cy="951947"/>
          </a:xfrm>
        </p:spPr>
        <p:txBody>
          <a:bodyPr>
            <a:normAutofit/>
          </a:bodyPr>
          <a:lstStyle/>
          <a:p>
            <a:r>
              <a:rPr lang="it-IT" sz="3600" dirty="0" err="1">
                <a:solidFill>
                  <a:srgbClr val="0070C0"/>
                </a:solidFill>
              </a:rPr>
              <a:t>Phase</a:t>
            </a:r>
            <a:r>
              <a:rPr lang="it-IT" sz="3600" dirty="0">
                <a:solidFill>
                  <a:srgbClr val="0070C0"/>
                </a:solidFill>
              </a:rPr>
              <a:t> 1</a:t>
            </a:r>
          </a:p>
        </p:txBody>
      </p:sp>
      <p:sp>
        <p:nvSpPr>
          <p:cNvPr id="3" name="Segnaposto contenuto 2">
            <a:extLst>
              <a:ext uri="{FF2B5EF4-FFF2-40B4-BE49-F238E27FC236}">
                <a16:creationId xmlns:a16="http://schemas.microsoft.com/office/drawing/2014/main" id="{96F03873-552A-03BC-DA98-19FD96AF8220}"/>
              </a:ext>
            </a:extLst>
          </p:cNvPr>
          <p:cNvSpPr>
            <a:spLocks noGrp="1"/>
          </p:cNvSpPr>
          <p:nvPr>
            <p:ph idx="1"/>
          </p:nvPr>
        </p:nvSpPr>
        <p:spPr>
          <a:xfrm>
            <a:off x="838201" y="1384183"/>
            <a:ext cx="3896360" cy="4792780"/>
          </a:xfrm>
        </p:spPr>
        <p:txBody>
          <a:bodyPr/>
          <a:lstStyle/>
          <a:p>
            <a:pPr marL="0" indent="0" algn="just">
              <a:buNone/>
            </a:pPr>
            <a:r>
              <a:rPr lang="en-US" dirty="0"/>
              <a:t>Phase 1 is the reordering phase using the bit reversal algorithm.</a:t>
            </a:r>
          </a:p>
        </p:txBody>
      </p:sp>
      <p:pic>
        <p:nvPicPr>
          <p:cNvPr id="5" name="Immagine 4">
            <a:extLst>
              <a:ext uri="{FF2B5EF4-FFF2-40B4-BE49-F238E27FC236}">
                <a16:creationId xmlns:a16="http://schemas.microsoft.com/office/drawing/2014/main" id="{12944ABA-9586-B2BB-A0D8-1AA0F65C5E3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014629" y="841098"/>
            <a:ext cx="6265764" cy="4792780"/>
          </a:xfrm>
          <a:prstGeom prst="rect">
            <a:avLst/>
          </a:prstGeom>
        </p:spPr>
      </p:pic>
    </p:spTree>
    <p:extLst>
      <p:ext uri="{BB962C8B-B14F-4D97-AF65-F5344CB8AC3E}">
        <p14:creationId xmlns:p14="http://schemas.microsoft.com/office/powerpoint/2010/main" val="22743317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06D1882-12B2-8C48-D842-1DF4BFAEC462}"/>
              </a:ext>
            </a:extLst>
          </p:cNvPr>
          <p:cNvSpPr>
            <a:spLocks noGrp="1"/>
          </p:cNvSpPr>
          <p:nvPr>
            <p:ph type="title"/>
          </p:nvPr>
        </p:nvSpPr>
        <p:spPr>
          <a:xfrm>
            <a:off x="838200" y="365126"/>
            <a:ext cx="10515600" cy="842890"/>
          </a:xfrm>
        </p:spPr>
        <p:txBody>
          <a:bodyPr>
            <a:normAutofit/>
          </a:bodyPr>
          <a:lstStyle/>
          <a:p>
            <a:r>
              <a:rPr lang="it-IT" sz="3600" dirty="0" err="1">
                <a:solidFill>
                  <a:schemeClr val="accent2"/>
                </a:solidFill>
              </a:rPr>
              <a:t>Phase</a:t>
            </a:r>
            <a:r>
              <a:rPr lang="it-IT" sz="3600" dirty="0">
                <a:solidFill>
                  <a:schemeClr val="accent2"/>
                </a:solidFill>
              </a:rPr>
              <a:t> 2</a:t>
            </a:r>
          </a:p>
        </p:txBody>
      </p:sp>
      <p:sp>
        <p:nvSpPr>
          <p:cNvPr id="3" name="Segnaposto contenuto 2">
            <a:extLst>
              <a:ext uri="{FF2B5EF4-FFF2-40B4-BE49-F238E27FC236}">
                <a16:creationId xmlns:a16="http://schemas.microsoft.com/office/drawing/2014/main" id="{FDE73CA9-19B2-EFB2-85D9-DA0632E0191F}"/>
              </a:ext>
            </a:extLst>
          </p:cNvPr>
          <p:cNvSpPr>
            <a:spLocks noGrp="1"/>
          </p:cNvSpPr>
          <p:nvPr>
            <p:ph idx="1"/>
          </p:nvPr>
        </p:nvSpPr>
        <p:spPr>
          <a:xfrm>
            <a:off x="838200" y="1367406"/>
            <a:ext cx="4430086" cy="4809557"/>
          </a:xfrm>
        </p:spPr>
        <p:txBody>
          <a:bodyPr/>
          <a:lstStyle/>
          <a:p>
            <a:pPr marL="0" indent="0" algn="just">
              <a:buNone/>
            </a:pPr>
            <a:r>
              <a:rPr lang="en-US" dirty="0"/>
              <a:t>During phase 2 the threads can execute the iterative algorithm independently because all the necessary data has been scattered to its respective thread, so there is no need for communication.</a:t>
            </a:r>
          </a:p>
        </p:txBody>
      </p:sp>
      <p:pic>
        <p:nvPicPr>
          <p:cNvPr id="5" name="Immagine 4" descr="Immagine che contiene testo&#10;&#10;Descrizione generata automaticamente">
            <a:extLst>
              <a:ext uri="{FF2B5EF4-FFF2-40B4-BE49-F238E27FC236}">
                <a16:creationId xmlns:a16="http://schemas.microsoft.com/office/drawing/2014/main" id="{DA145FD3-96A2-03CE-75C5-3B1E8CB9C9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09717" y="662935"/>
            <a:ext cx="5311265" cy="5514028"/>
          </a:xfrm>
          <a:prstGeom prst="rect">
            <a:avLst/>
          </a:prstGeom>
        </p:spPr>
      </p:pic>
    </p:spTree>
    <p:extLst>
      <p:ext uri="{BB962C8B-B14F-4D97-AF65-F5344CB8AC3E}">
        <p14:creationId xmlns:p14="http://schemas.microsoft.com/office/powerpoint/2010/main" val="6456069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A5D0FE7-A794-2AE2-DE2A-64E6DCAEDA37}"/>
              </a:ext>
            </a:extLst>
          </p:cNvPr>
          <p:cNvSpPr>
            <a:spLocks noGrp="1"/>
          </p:cNvSpPr>
          <p:nvPr>
            <p:ph type="title"/>
          </p:nvPr>
        </p:nvSpPr>
        <p:spPr>
          <a:xfrm>
            <a:off x="838200" y="365125"/>
            <a:ext cx="10515600" cy="868057"/>
          </a:xfrm>
        </p:spPr>
        <p:txBody>
          <a:bodyPr>
            <a:normAutofit/>
          </a:bodyPr>
          <a:lstStyle/>
          <a:p>
            <a:r>
              <a:rPr lang="it-IT" sz="3600" dirty="0" err="1">
                <a:solidFill>
                  <a:schemeClr val="accent6"/>
                </a:solidFill>
              </a:rPr>
              <a:t>Phase</a:t>
            </a:r>
            <a:r>
              <a:rPr lang="it-IT" sz="3600" dirty="0">
                <a:solidFill>
                  <a:schemeClr val="accent6"/>
                </a:solidFill>
              </a:rPr>
              <a:t> 3</a:t>
            </a:r>
          </a:p>
        </p:txBody>
      </p:sp>
      <p:sp>
        <p:nvSpPr>
          <p:cNvPr id="3" name="Segnaposto contenuto 2">
            <a:extLst>
              <a:ext uri="{FF2B5EF4-FFF2-40B4-BE49-F238E27FC236}">
                <a16:creationId xmlns:a16="http://schemas.microsoft.com/office/drawing/2014/main" id="{8B6DB46E-50F6-BBFD-869E-A8B6FE652827}"/>
              </a:ext>
            </a:extLst>
          </p:cNvPr>
          <p:cNvSpPr>
            <a:spLocks noGrp="1"/>
          </p:cNvSpPr>
          <p:nvPr>
            <p:ph idx="1"/>
          </p:nvPr>
        </p:nvSpPr>
        <p:spPr>
          <a:xfrm>
            <a:off x="838200" y="1317073"/>
            <a:ext cx="4513976" cy="2248248"/>
          </a:xfrm>
        </p:spPr>
        <p:txBody>
          <a:bodyPr>
            <a:normAutofit lnSpcReduction="10000"/>
          </a:bodyPr>
          <a:lstStyle/>
          <a:p>
            <a:pPr marL="0" indent="0" algn="just">
              <a:buNone/>
            </a:pPr>
            <a:r>
              <a:rPr lang="en-US" dirty="0"/>
              <a:t>During phase 3 the threads have to communicate with each other, so we must modify the iterative algorithm to accommodate the communications.</a:t>
            </a:r>
          </a:p>
        </p:txBody>
      </p:sp>
      <p:pic>
        <p:nvPicPr>
          <p:cNvPr id="9" name="Immagine 8" descr="Immagine che contiene testo&#10;&#10;Descrizione generata automaticamente">
            <a:extLst>
              <a:ext uri="{FF2B5EF4-FFF2-40B4-BE49-F238E27FC236}">
                <a16:creationId xmlns:a16="http://schemas.microsoft.com/office/drawing/2014/main" id="{2BF785A3-ABB2-B8B1-D583-27A4269526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26123" y="365125"/>
            <a:ext cx="5623420" cy="6106265"/>
          </a:xfrm>
          <a:prstGeom prst="rect">
            <a:avLst/>
          </a:prstGeom>
        </p:spPr>
      </p:pic>
    </p:spTree>
    <p:extLst>
      <p:ext uri="{BB962C8B-B14F-4D97-AF65-F5344CB8AC3E}">
        <p14:creationId xmlns:p14="http://schemas.microsoft.com/office/powerpoint/2010/main" val="2503495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1">
            <a:extLst>
              <a:ext uri="{FF2B5EF4-FFF2-40B4-BE49-F238E27FC236}">
                <a16:creationId xmlns:a16="http://schemas.microsoft.com/office/drawing/2014/main" id="{A5BE9672-3995-8373-B7CC-B79425393A77}"/>
              </a:ext>
            </a:extLst>
          </p:cNvPr>
          <p:cNvSpPr>
            <a:spLocks noGrp="1"/>
          </p:cNvSpPr>
          <p:nvPr>
            <p:ph type="title"/>
          </p:nvPr>
        </p:nvSpPr>
        <p:spPr>
          <a:xfrm>
            <a:off x="1362323" y="2667400"/>
            <a:ext cx="10515600" cy="1325563"/>
          </a:xfrm>
        </p:spPr>
        <p:txBody>
          <a:bodyPr/>
          <a:lstStyle/>
          <a:p>
            <a:r>
              <a:rPr lang="it-IT" dirty="0">
                <a:solidFill>
                  <a:srgbClr val="0070C0"/>
                </a:solidFill>
              </a:rPr>
              <a:t>Inverse FFT</a:t>
            </a:r>
          </a:p>
        </p:txBody>
      </p:sp>
      <p:pic>
        <p:nvPicPr>
          <p:cNvPr id="6" name="Immagine 5">
            <a:extLst>
              <a:ext uri="{FF2B5EF4-FFF2-40B4-BE49-F238E27FC236}">
                <a16:creationId xmlns:a16="http://schemas.microsoft.com/office/drawing/2014/main" id="{BD0A7396-0725-6986-CD8C-5B29C4F3CFC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384660" y="167488"/>
            <a:ext cx="4296887" cy="6539253"/>
          </a:xfrm>
          <a:prstGeom prst="rect">
            <a:avLst/>
          </a:prstGeom>
        </p:spPr>
      </p:pic>
    </p:spTree>
    <p:extLst>
      <p:ext uri="{BB962C8B-B14F-4D97-AF65-F5344CB8AC3E}">
        <p14:creationId xmlns:p14="http://schemas.microsoft.com/office/powerpoint/2010/main" val="1217561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80525E4-E3CE-C2D0-84FE-1B7FC689DE30}"/>
              </a:ext>
            </a:extLst>
          </p:cNvPr>
          <p:cNvSpPr>
            <a:spLocks noGrp="1"/>
          </p:cNvSpPr>
          <p:nvPr>
            <p:ph type="title"/>
          </p:nvPr>
        </p:nvSpPr>
        <p:spPr>
          <a:xfrm>
            <a:off x="838200" y="365125"/>
            <a:ext cx="10515600" cy="1027447"/>
          </a:xfrm>
        </p:spPr>
        <p:txBody>
          <a:bodyPr/>
          <a:lstStyle/>
          <a:p>
            <a:r>
              <a:rPr lang="it-IT" dirty="0">
                <a:solidFill>
                  <a:srgbClr val="0070C0"/>
                </a:solidFill>
              </a:rPr>
              <a:t>Time </a:t>
            </a:r>
            <a:r>
              <a:rPr lang="en-US" dirty="0">
                <a:solidFill>
                  <a:srgbClr val="0070C0"/>
                </a:solidFill>
              </a:rPr>
              <a:t>analysis</a:t>
            </a:r>
          </a:p>
        </p:txBody>
      </p:sp>
      <p:pic>
        <p:nvPicPr>
          <p:cNvPr id="7" name="Immagine 6">
            <a:extLst>
              <a:ext uri="{FF2B5EF4-FFF2-40B4-BE49-F238E27FC236}">
                <a16:creationId xmlns:a16="http://schemas.microsoft.com/office/drawing/2014/main" id="{D1537A91-505F-8DD6-66D1-909F6BDF35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209" y="1614055"/>
            <a:ext cx="5875549" cy="3747083"/>
          </a:xfrm>
          <a:prstGeom prst="rect">
            <a:avLst/>
          </a:prstGeom>
        </p:spPr>
      </p:pic>
      <p:pic>
        <p:nvPicPr>
          <p:cNvPr id="9" name="Immagine 8">
            <a:extLst>
              <a:ext uri="{FF2B5EF4-FFF2-40B4-BE49-F238E27FC236}">
                <a16:creationId xmlns:a16="http://schemas.microsoft.com/office/drawing/2014/main" id="{20C578F6-2D30-4ABC-118F-2596B87DE7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39243" y="1614055"/>
            <a:ext cx="5768051" cy="3747083"/>
          </a:xfrm>
          <a:prstGeom prst="rect">
            <a:avLst/>
          </a:prstGeom>
        </p:spPr>
      </p:pic>
    </p:spTree>
    <p:extLst>
      <p:ext uri="{BB962C8B-B14F-4D97-AF65-F5344CB8AC3E}">
        <p14:creationId xmlns:p14="http://schemas.microsoft.com/office/powerpoint/2010/main" val="2829398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1A8FE20-647F-2CC5-C28C-4E00797B7AD7}"/>
              </a:ext>
            </a:extLst>
          </p:cNvPr>
          <p:cNvSpPr>
            <a:spLocks noGrp="1"/>
          </p:cNvSpPr>
          <p:nvPr>
            <p:ph type="title"/>
          </p:nvPr>
        </p:nvSpPr>
        <p:spPr/>
        <p:txBody>
          <a:bodyPr/>
          <a:lstStyle/>
          <a:p>
            <a:r>
              <a:rPr lang="it-IT" dirty="0" err="1">
                <a:solidFill>
                  <a:srgbClr val="0070C0"/>
                </a:solidFill>
              </a:rPr>
              <a:t>Error</a:t>
            </a:r>
            <a:r>
              <a:rPr lang="it-IT" dirty="0">
                <a:solidFill>
                  <a:srgbClr val="0070C0"/>
                </a:solidFill>
              </a:rPr>
              <a:t> </a:t>
            </a:r>
            <a:r>
              <a:rPr lang="it-IT" dirty="0" err="1">
                <a:solidFill>
                  <a:srgbClr val="0070C0"/>
                </a:solidFill>
              </a:rPr>
              <a:t>analysis</a:t>
            </a:r>
            <a:endParaRPr lang="en-GB" dirty="0"/>
          </a:p>
        </p:txBody>
      </p:sp>
      <p:pic>
        <p:nvPicPr>
          <p:cNvPr id="5" name="Immagine 4">
            <a:extLst>
              <a:ext uri="{FF2B5EF4-FFF2-40B4-BE49-F238E27FC236}">
                <a16:creationId xmlns:a16="http://schemas.microsoft.com/office/drawing/2014/main" id="{F1C7BC8A-5CD1-6A8D-8944-F46A56EDC9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39340" y="1525904"/>
            <a:ext cx="5718810" cy="4289108"/>
          </a:xfrm>
          <a:prstGeom prst="rect">
            <a:avLst/>
          </a:prstGeom>
        </p:spPr>
      </p:pic>
    </p:spTree>
    <p:extLst>
      <p:ext uri="{BB962C8B-B14F-4D97-AF65-F5344CB8AC3E}">
        <p14:creationId xmlns:p14="http://schemas.microsoft.com/office/powerpoint/2010/main" val="36054355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13FDF18-6D8E-B50B-693D-69D0D87FA0D2}"/>
              </a:ext>
            </a:extLst>
          </p:cNvPr>
          <p:cNvSpPr>
            <a:spLocks noGrp="1"/>
          </p:cNvSpPr>
          <p:nvPr>
            <p:ph type="title"/>
          </p:nvPr>
        </p:nvSpPr>
        <p:spPr>
          <a:xfrm>
            <a:off x="838200" y="365125"/>
            <a:ext cx="10515600" cy="5974715"/>
          </a:xfrm>
        </p:spPr>
        <p:txBody>
          <a:bodyPr/>
          <a:lstStyle/>
          <a:p>
            <a:pPr algn="ctr"/>
            <a:r>
              <a:rPr lang="it-IT" sz="6600" dirty="0">
                <a:solidFill>
                  <a:srgbClr val="0070C0"/>
                </a:solidFill>
              </a:rPr>
              <a:t>2D</a:t>
            </a:r>
            <a:r>
              <a:rPr lang="it-IT" dirty="0">
                <a:solidFill>
                  <a:srgbClr val="0070C0"/>
                </a:solidFill>
              </a:rPr>
              <a:t> </a:t>
            </a:r>
            <a:r>
              <a:rPr lang="it-IT" sz="6600" dirty="0">
                <a:solidFill>
                  <a:srgbClr val="0070C0"/>
                </a:solidFill>
              </a:rPr>
              <a:t>FFT and image </a:t>
            </a:r>
            <a:r>
              <a:rPr lang="it-IT" sz="6600" dirty="0" err="1">
                <a:solidFill>
                  <a:srgbClr val="0070C0"/>
                </a:solidFill>
              </a:rPr>
              <a:t>compression</a:t>
            </a:r>
            <a:endParaRPr lang="it-IT" dirty="0">
              <a:solidFill>
                <a:srgbClr val="0070C0"/>
              </a:solidFill>
            </a:endParaRPr>
          </a:p>
        </p:txBody>
      </p:sp>
    </p:spTree>
    <p:extLst>
      <p:ext uri="{BB962C8B-B14F-4D97-AF65-F5344CB8AC3E}">
        <p14:creationId xmlns:p14="http://schemas.microsoft.com/office/powerpoint/2010/main" val="23674689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45182DC-E624-FCB8-81E8-B81498F2557E}"/>
              </a:ext>
            </a:extLst>
          </p:cNvPr>
          <p:cNvSpPr>
            <a:spLocks noGrp="1"/>
          </p:cNvSpPr>
          <p:nvPr>
            <p:ph type="title"/>
          </p:nvPr>
        </p:nvSpPr>
        <p:spPr>
          <a:xfrm>
            <a:off x="2007124" y="902453"/>
            <a:ext cx="1961561" cy="1325563"/>
          </a:xfrm>
        </p:spPr>
        <p:txBody>
          <a:bodyPr/>
          <a:lstStyle/>
          <a:p>
            <a:r>
              <a:rPr lang="it-IT" sz="4400">
                <a:solidFill>
                  <a:srgbClr val="0070C0"/>
                </a:solidFill>
              </a:rPr>
              <a:t>UML</a:t>
            </a:r>
            <a:endParaRPr lang="en-GB" dirty="0"/>
          </a:p>
        </p:txBody>
      </p:sp>
      <p:sp>
        <p:nvSpPr>
          <p:cNvPr id="3" name="Segnaposto contenuto 2">
            <a:extLst>
              <a:ext uri="{FF2B5EF4-FFF2-40B4-BE49-F238E27FC236}">
                <a16:creationId xmlns:a16="http://schemas.microsoft.com/office/drawing/2014/main" id="{F3B282FF-862C-B8A1-53B3-8C427728039C}"/>
              </a:ext>
            </a:extLst>
          </p:cNvPr>
          <p:cNvSpPr>
            <a:spLocks noGrp="1"/>
          </p:cNvSpPr>
          <p:nvPr>
            <p:ph idx="1"/>
          </p:nvPr>
        </p:nvSpPr>
        <p:spPr>
          <a:xfrm>
            <a:off x="206605" y="2617476"/>
            <a:ext cx="5355210" cy="2784082"/>
          </a:xfrm>
        </p:spPr>
        <p:txBody>
          <a:bodyPr>
            <a:normAutofit/>
          </a:bodyPr>
          <a:lstStyle/>
          <a:p>
            <a:pPr marL="0" indent="0">
              <a:buNone/>
            </a:pPr>
            <a:r>
              <a:rPr lang="it-IT" sz="2000" dirty="0"/>
              <a:t>Here </a:t>
            </a:r>
            <a:r>
              <a:rPr lang="it-IT" sz="2000" dirty="0" err="1"/>
              <a:t>is</a:t>
            </a:r>
            <a:r>
              <a:rPr lang="it-IT" sz="2000" dirty="0"/>
              <a:t> </a:t>
            </a:r>
            <a:r>
              <a:rPr lang="it-IT" sz="2000" dirty="0" err="1"/>
              <a:t>represented</a:t>
            </a:r>
            <a:r>
              <a:rPr lang="it-IT" sz="2000" dirty="0"/>
              <a:t> the UML </a:t>
            </a:r>
            <a:r>
              <a:rPr lang="it-IT" sz="2000" dirty="0" err="1"/>
              <a:t>diagram</a:t>
            </a:r>
            <a:r>
              <a:rPr lang="it-IT" sz="2000" dirty="0"/>
              <a:t> of the class, </a:t>
            </a:r>
            <a:r>
              <a:rPr lang="it-IT" sz="2000" dirty="0" err="1"/>
              <a:t>where</a:t>
            </a:r>
            <a:r>
              <a:rPr lang="it-IT" sz="2000" dirty="0"/>
              <a:t>:</a:t>
            </a:r>
          </a:p>
          <a:p>
            <a:pPr marL="0" indent="0">
              <a:buNone/>
            </a:pPr>
            <a:endParaRPr lang="it-IT" sz="2000" dirty="0"/>
          </a:p>
          <a:p>
            <a:pPr marL="0" indent="0">
              <a:buNone/>
            </a:pPr>
            <a:r>
              <a:rPr lang="it-IT" sz="2000" dirty="0" err="1"/>
              <a:t>cVector</a:t>
            </a:r>
            <a:r>
              <a:rPr lang="it-IT" sz="2000" dirty="0"/>
              <a:t> = </a:t>
            </a:r>
            <a:r>
              <a:rPr lang="it-IT" sz="2000" dirty="0" err="1"/>
              <a:t>Eigen</a:t>
            </a:r>
            <a:r>
              <a:rPr lang="it-IT" sz="2000" dirty="0"/>
              <a:t>::</a:t>
            </a:r>
            <a:r>
              <a:rPr lang="it-IT" sz="2000" dirty="0" err="1"/>
              <a:t>VectorXcd</a:t>
            </a:r>
            <a:r>
              <a:rPr lang="it-IT" sz="2000" dirty="0"/>
              <a:t>;</a:t>
            </a:r>
          </a:p>
          <a:p>
            <a:pPr marL="0" indent="0">
              <a:buNone/>
            </a:pPr>
            <a:r>
              <a:rPr lang="it-IT" sz="2000" dirty="0" err="1"/>
              <a:t>cMatrix</a:t>
            </a:r>
            <a:r>
              <a:rPr lang="it-IT" sz="2000" dirty="0"/>
              <a:t> = </a:t>
            </a:r>
            <a:r>
              <a:rPr lang="it-IT" sz="2000" dirty="0" err="1"/>
              <a:t>Eigen</a:t>
            </a:r>
            <a:r>
              <a:rPr lang="it-IT" sz="2000" dirty="0"/>
              <a:t>::</a:t>
            </a:r>
            <a:r>
              <a:rPr lang="it-IT" sz="2000" dirty="0" err="1"/>
              <a:t>MatrixXcd</a:t>
            </a:r>
            <a:r>
              <a:rPr lang="it-IT" sz="2000" dirty="0"/>
              <a:t>;</a:t>
            </a:r>
          </a:p>
          <a:p>
            <a:pPr marL="0" indent="0">
              <a:buNone/>
            </a:pPr>
            <a:r>
              <a:rPr lang="en-GB" sz="2000" dirty="0" err="1"/>
              <a:t>cSparseMatrix</a:t>
            </a:r>
            <a:r>
              <a:rPr lang="en-GB" sz="2000" dirty="0"/>
              <a:t> = Eigen::</a:t>
            </a:r>
            <a:r>
              <a:rPr lang="en-GB" sz="2000" dirty="0" err="1"/>
              <a:t>SparseMatrix</a:t>
            </a:r>
            <a:r>
              <a:rPr lang="en-GB" sz="2000" dirty="0"/>
              <a:t>&lt;Complex&gt;;</a:t>
            </a:r>
          </a:p>
          <a:p>
            <a:pPr marL="0" indent="0">
              <a:buNone/>
            </a:pPr>
            <a:endParaRPr lang="en-GB" dirty="0"/>
          </a:p>
        </p:txBody>
      </p:sp>
      <p:pic>
        <p:nvPicPr>
          <p:cNvPr id="5" name="Immagine 4">
            <a:extLst>
              <a:ext uri="{FF2B5EF4-FFF2-40B4-BE49-F238E27FC236}">
                <a16:creationId xmlns:a16="http://schemas.microsoft.com/office/drawing/2014/main" id="{7A3269E6-0A71-DF09-D34D-77CA55062D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50899" y="86032"/>
            <a:ext cx="5419864" cy="6685935"/>
          </a:xfrm>
          <a:prstGeom prst="rect">
            <a:avLst/>
          </a:prstGeom>
        </p:spPr>
      </p:pic>
    </p:spTree>
    <p:extLst>
      <p:ext uri="{BB962C8B-B14F-4D97-AF65-F5344CB8AC3E}">
        <p14:creationId xmlns:p14="http://schemas.microsoft.com/office/powerpoint/2010/main" val="9322083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52C3E22-3F79-0FEB-62B7-732A27B8D8C7}"/>
              </a:ext>
            </a:extLst>
          </p:cNvPr>
          <p:cNvSpPr>
            <a:spLocks noGrp="1"/>
          </p:cNvSpPr>
          <p:nvPr>
            <p:ph type="title"/>
          </p:nvPr>
        </p:nvSpPr>
        <p:spPr/>
        <p:txBody>
          <a:bodyPr/>
          <a:lstStyle/>
          <a:p>
            <a:r>
              <a:rPr lang="en-US" dirty="0">
                <a:solidFill>
                  <a:srgbClr val="0070C0"/>
                </a:solidFill>
              </a:rPr>
              <a:t>Iterative algorithm</a:t>
            </a:r>
          </a:p>
        </p:txBody>
      </p:sp>
      <p:sp>
        <p:nvSpPr>
          <p:cNvPr id="3" name="Segnaposto contenuto 2">
            <a:extLst>
              <a:ext uri="{FF2B5EF4-FFF2-40B4-BE49-F238E27FC236}">
                <a16:creationId xmlns:a16="http://schemas.microsoft.com/office/drawing/2014/main" id="{94A50BC2-5B89-56F2-09B1-7F959519B01E}"/>
              </a:ext>
            </a:extLst>
          </p:cNvPr>
          <p:cNvSpPr>
            <a:spLocks noGrp="1"/>
          </p:cNvSpPr>
          <p:nvPr>
            <p:ph idx="1"/>
          </p:nvPr>
        </p:nvSpPr>
        <p:spPr>
          <a:xfrm>
            <a:off x="838200" y="1537547"/>
            <a:ext cx="4262120" cy="4639416"/>
          </a:xfrm>
        </p:spPr>
        <p:txBody>
          <a:bodyPr/>
          <a:lstStyle/>
          <a:p>
            <a:pPr marL="0" indent="0">
              <a:buNone/>
            </a:pPr>
            <a:r>
              <a:rPr lang="en-US" dirty="0"/>
              <a:t>For the 2D iterative FFT we simply performed the 1D FFT algorithm on each row and then on each column of the input matrix</a:t>
            </a:r>
          </a:p>
        </p:txBody>
      </p:sp>
      <p:pic>
        <p:nvPicPr>
          <p:cNvPr id="5" name="Immagine 4" descr="Immagine che contiene testo&#10;&#10;Descrizione generata automaticamente">
            <a:extLst>
              <a:ext uri="{FF2B5EF4-FFF2-40B4-BE49-F238E27FC236}">
                <a16:creationId xmlns:a16="http://schemas.microsoft.com/office/drawing/2014/main" id="{9D5FDCF8-8981-6EAA-A95B-8E0F43D033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55400" y="1537547"/>
            <a:ext cx="5943319" cy="4577039"/>
          </a:xfrm>
          <a:prstGeom prst="rect">
            <a:avLst/>
          </a:prstGeom>
        </p:spPr>
      </p:pic>
    </p:spTree>
    <p:extLst>
      <p:ext uri="{BB962C8B-B14F-4D97-AF65-F5344CB8AC3E}">
        <p14:creationId xmlns:p14="http://schemas.microsoft.com/office/powerpoint/2010/main" val="27877355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F84FF4F-4689-342A-879E-EB86873B883F}"/>
              </a:ext>
            </a:extLst>
          </p:cNvPr>
          <p:cNvSpPr>
            <a:spLocks noGrp="1"/>
          </p:cNvSpPr>
          <p:nvPr>
            <p:ph type="title"/>
          </p:nvPr>
        </p:nvSpPr>
        <p:spPr>
          <a:xfrm>
            <a:off x="838200" y="365125"/>
            <a:ext cx="10515600" cy="757223"/>
          </a:xfrm>
        </p:spPr>
        <p:txBody>
          <a:bodyPr/>
          <a:lstStyle/>
          <a:p>
            <a:r>
              <a:rPr lang="en-US" dirty="0">
                <a:solidFill>
                  <a:srgbClr val="0070C0"/>
                </a:solidFill>
              </a:rPr>
              <a:t>Parallel algorithm</a:t>
            </a:r>
          </a:p>
        </p:txBody>
      </p:sp>
      <p:sp>
        <p:nvSpPr>
          <p:cNvPr id="3" name="Segnaposto contenuto 2">
            <a:extLst>
              <a:ext uri="{FF2B5EF4-FFF2-40B4-BE49-F238E27FC236}">
                <a16:creationId xmlns:a16="http://schemas.microsoft.com/office/drawing/2014/main" id="{2BCE1D4A-EFA6-E4F7-32E7-D071F83E8BB4}"/>
              </a:ext>
            </a:extLst>
          </p:cNvPr>
          <p:cNvSpPr>
            <a:spLocks noGrp="1"/>
          </p:cNvSpPr>
          <p:nvPr>
            <p:ph idx="1"/>
          </p:nvPr>
        </p:nvSpPr>
        <p:spPr>
          <a:xfrm>
            <a:off x="838200" y="1122348"/>
            <a:ext cx="4488873" cy="5054615"/>
          </a:xfrm>
        </p:spPr>
        <p:txBody>
          <a:bodyPr>
            <a:normAutofit/>
          </a:bodyPr>
          <a:lstStyle/>
          <a:p>
            <a:pPr marL="0" indent="0">
              <a:buNone/>
            </a:pPr>
            <a:r>
              <a:rPr lang="en-US" dirty="0"/>
              <a:t>For the parallel algorithm we parallelized the execution of the 1D iterative FFT algorithm on different rows and columns using OMP. </a:t>
            </a:r>
          </a:p>
          <a:p>
            <a:pPr marL="0" indent="0">
              <a:buNone/>
            </a:pPr>
            <a:r>
              <a:rPr lang="en-US" dirty="0"/>
              <a:t>We didn’t utilize the parallel 1D algorithm because, given the relatively small size of the rows and columns, especially in images, this type of parallelization would not be efficient.</a:t>
            </a:r>
          </a:p>
        </p:txBody>
      </p:sp>
      <p:pic>
        <p:nvPicPr>
          <p:cNvPr id="5" name="Immagine 4" descr="Immagine che contiene testo&#10;&#10;Descrizione generata automaticamente">
            <a:extLst>
              <a:ext uri="{FF2B5EF4-FFF2-40B4-BE49-F238E27FC236}">
                <a16:creationId xmlns:a16="http://schemas.microsoft.com/office/drawing/2014/main" id="{0DFA0F3D-2A92-56E0-B071-B6877E4E89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26724" y="1174237"/>
            <a:ext cx="6434052" cy="4707018"/>
          </a:xfrm>
          <a:prstGeom prst="rect">
            <a:avLst/>
          </a:prstGeom>
        </p:spPr>
      </p:pic>
    </p:spTree>
    <p:extLst>
      <p:ext uri="{BB962C8B-B14F-4D97-AF65-F5344CB8AC3E}">
        <p14:creationId xmlns:p14="http://schemas.microsoft.com/office/powerpoint/2010/main" val="36579564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B5DBAB4-33D6-7D14-510A-6942D9FDE2B9}"/>
              </a:ext>
            </a:extLst>
          </p:cNvPr>
          <p:cNvSpPr>
            <a:spLocks noGrp="1"/>
          </p:cNvSpPr>
          <p:nvPr>
            <p:ph type="title"/>
          </p:nvPr>
        </p:nvSpPr>
        <p:spPr/>
        <p:txBody>
          <a:bodyPr/>
          <a:lstStyle/>
          <a:p>
            <a:r>
              <a:rPr lang="it-IT" dirty="0">
                <a:solidFill>
                  <a:srgbClr val="0070C0"/>
                </a:solidFill>
              </a:rPr>
              <a:t>Cooley–</a:t>
            </a:r>
            <a:r>
              <a:rPr lang="en-US" dirty="0">
                <a:solidFill>
                  <a:srgbClr val="0070C0"/>
                </a:solidFill>
              </a:rPr>
              <a:t>Tukey</a:t>
            </a:r>
            <a:r>
              <a:rPr lang="it-IT" dirty="0">
                <a:solidFill>
                  <a:srgbClr val="0070C0"/>
                </a:solidFill>
              </a:rPr>
              <a:t> FFT </a:t>
            </a:r>
            <a:r>
              <a:rPr lang="it-IT" dirty="0" err="1">
                <a:solidFill>
                  <a:srgbClr val="0070C0"/>
                </a:solidFill>
              </a:rPr>
              <a:t>algorithm</a:t>
            </a:r>
            <a:endParaRPr lang="it-IT" dirty="0">
              <a:solidFill>
                <a:srgbClr val="0070C0"/>
              </a:solidFill>
            </a:endParaRPr>
          </a:p>
        </p:txBody>
      </p:sp>
      <mc:AlternateContent xmlns:mc="http://schemas.openxmlformats.org/markup-compatibility/2006" xmlns:a14="http://schemas.microsoft.com/office/drawing/2010/main">
        <mc:Choice Requires="a14">
          <p:sp>
            <p:nvSpPr>
              <p:cNvPr id="3" name="Segnaposto contenuto 2">
                <a:extLst>
                  <a:ext uri="{FF2B5EF4-FFF2-40B4-BE49-F238E27FC236}">
                    <a16:creationId xmlns:a16="http://schemas.microsoft.com/office/drawing/2014/main" id="{AB143A63-9A63-0954-BCC7-48BFF97BE65B}"/>
                  </a:ext>
                </a:extLst>
              </p:cNvPr>
              <p:cNvSpPr>
                <a:spLocks noGrp="1"/>
              </p:cNvSpPr>
              <p:nvPr>
                <p:ph idx="1"/>
              </p:nvPr>
            </p:nvSpPr>
            <p:spPr>
              <a:xfrm>
                <a:off x="838200" y="1476588"/>
                <a:ext cx="10515600" cy="5086772"/>
              </a:xfrm>
            </p:spPr>
            <p:txBody>
              <a:bodyPr>
                <a:normAutofit fontScale="92500" lnSpcReduction="10000"/>
              </a:bodyPr>
              <a:lstStyle/>
              <a:p>
                <a:pPr marL="0" indent="0" algn="just">
                  <a:buNone/>
                </a:pPr>
                <a:r>
                  <a:rPr lang="en-US" dirty="0"/>
                  <a:t>The discrete Fourier transform (DFT) is defined by the formula:</a:t>
                </a:r>
              </a:p>
              <a:p>
                <a:pPr marL="0" indent="0" algn="just">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𝑘</m:t>
                          </m:r>
                        </m:sub>
                      </m:sSub>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𝑛</m:t>
                          </m:r>
                          <m:r>
                            <a:rPr lang="en-US" b="0" i="1" smtClean="0">
                              <a:latin typeface="Cambria Math" panose="02040503050406030204" pitchFamily="18" charset="0"/>
                            </a:rPr>
                            <m:t>=0</m:t>
                          </m:r>
                        </m:sub>
                        <m:sup>
                          <m:r>
                            <a:rPr lang="en-US" b="0" i="1" smtClean="0">
                              <a:latin typeface="Cambria Math" panose="02040503050406030204" pitchFamily="18" charset="0"/>
                            </a:rPr>
                            <m:t>𝑁</m:t>
                          </m:r>
                          <m:r>
                            <a:rPr lang="en-US" b="0" i="1" smtClean="0">
                              <a:latin typeface="Cambria Math" panose="02040503050406030204" pitchFamily="18" charset="0"/>
                            </a:rPr>
                            <m:t>−1</m:t>
                          </m:r>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𝑛</m:t>
                              </m:r>
                            </m:sub>
                          </m:sSub>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2</m:t>
                                  </m:r>
                                  <m:r>
                                    <a:rPr lang="en-US" b="0" i="1" smtClean="0">
                                      <a:latin typeface="Cambria Math" panose="02040503050406030204" pitchFamily="18" charset="0"/>
                                      <a:ea typeface="Cambria Math" panose="02040503050406030204" pitchFamily="18" charset="0"/>
                                    </a:rPr>
                                    <m:t>𝜋</m:t>
                                  </m:r>
                                  <m:r>
                                    <a:rPr lang="en-US" b="0" i="1" smtClean="0">
                                      <a:latin typeface="Cambria Math" panose="02040503050406030204" pitchFamily="18" charset="0"/>
                                      <a:ea typeface="Cambria Math" panose="02040503050406030204" pitchFamily="18" charset="0"/>
                                    </a:rPr>
                                    <m:t>𝑖</m:t>
                                  </m:r>
                                </m:num>
                                <m:den>
                                  <m:r>
                                    <a:rPr lang="en-US" b="0" i="1" smtClean="0">
                                      <a:latin typeface="Cambria Math" panose="02040503050406030204" pitchFamily="18" charset="0"/>
                                    </a:rPr>
                                    <m:t>𝑁</m:t>
                                  </m:r>
                                </m:den>
                              </m:f>
                              <m:r>
                                <a:rPr lang="en-US" b="0" i="1" smtClean="0">
                                  <a:latin typeface="Cambria Math" panose="02040503050406030204" pitchFamily="18" charset="0"/>
                                </a:rPr>
                                <m:t>𝑛𝑘</m:t>
                              </m:r>
                            </m:sup>
                          </m:sSup>
                        </m:e>
                      </m:nary>
                    </m:oMath>
                  </m:oMathPara>
                </a14:m>
                <a:endParaRPr lang="en-US" dirty="0"/>
              </a:p>
              <a:p>
                <a:pPr marL="0" indent="0" algn="just">
                  <a:buNone/>
                </a:pPr>
                <a:r>
                  <a:rPr lang="en-US" dirty="0"/>
                  <a:t>The simplest and most common Cooley-Tuckey algorithm is the radix-2 decimation-in-time (DIT) FFT. It rearranges the DTF into two sums: one over the even numbered indices and one over the odd numbered ones.</a:t>
                </a:r>
              </a:p>
              <a:p>
                <a:pPr marL="0" indent="0" algn="just">
                  <a:buNone/>
                </a:pPr>
                <a:endParaRPr lang="en-US" dirty="0"/>
              </a:p>
              <a:p>
                <a:pPr marL="0" indent="0" algn="just">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𝑘</m:t>
                          </m:r>
                        </m:sub>
                      </m:sSub>
                      <m:r>
                        <a:rPr lang="en-US" b="0" i="1" smtClean="0">
                          <a:latin typeface="Cambria Math" panose="02040503050406030204" pitchFamily="18" charset="0"/>
                        </a:rPr>
                        <m:t>= </m:t>
                      </m:r>
                      <m:nary>
                        <m:naryPr>
                          <m:chr m:val="∑"/>
                          <m:ctrlPr>
                            <a:rPr lang="en-US" b="0" i="1" smtClean="0">
                              <a:latin typeface="Cambria Math" panose="02040503050406030204" pitchFamily="18" charset="0"/>
                            </a:rPr>
                          </m:ctrlPr>
                        </m:naryPr>
                        <m:sub>
                          <m:r>
                            <a:rPr lang="en-US" b="0" i="1" smtClean="0">
                              <a:latin typeface="Cambria Math" panose="02040503050406030204" pitchFamily="18" charset="0"/>
                            </a:rPr>
                            <m:t>𝑚</m:t>
                          </m:r>
                          <m:r>
                            <a:rPr lang="en-US" b="0" i="1" smtClean="0">
                              <a:latin typeface="Cambria Math" panose="02040503050406030204" pitchFamily="18" charset="0"/>
                            </a:rPr>
                            <m:t>=0</m:t>
                          </m:r>
                        </m:sub>
                        <m:sup>
                          <m:r>
                            <a:rPr lang="en-US" b="0" i="1" smtClean="0">
                              <a:latin typeface="Cambria Math" panose="02040503050406030204" pitchFamily="18" charset="0"/>
                            </a:rPr>
                            <m:t>𝑁</m:t>
                          </m:r>
                          <m:r>
                            <a:rPr lang="en-US" b="0" i="1" smtClean="0">
                              <a:latin typeface="Cambria Math" panose="02040503050406030204" pitchFamily="18" charset="0"/>
                            </a:rPr>
                            <m:t>/2−1</m:t>
                          </m:r>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r>
                                <a:rPr lang="en-US" b="0" i="1" smtClean="0">
                                  <a:latin typeface="Cambria Math" panose="02040503050406030204" pitchFamily="18" charset="0"/>
                                </a:rPr>
                                <m:t>𝑚</m:t>
                              </m:r>
                            </m:sub>
                          </m:sSub>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2</m:t>
                                  </m:r>
                                  <m:r>
                                    <a:rPr lang="en-US" b="0" i="1" smtClean="0">
                                      <a:latin typeface="Cambria Math" panose="02040503050406030204" pitchFamily="18" charset="0"/>
                                      <a:ea typeface="Cambria Math" panose="02040503050406030204" pitchFamily="18" charset="0"/>
                                    </a:rPr>
                                    <m:t>𝜋</m:t>
                                  </m:r>
                                  <m:r>
                                    <a:rPr lang="en-US" b="0" i="1" smtClean="0">
                                      <a:latin typeface="Cambria Math" panose="02040503050406030204" pitchFamily="18" charset="0"/>
                                      <a:ea typeface="Cambria Math" panose="02040503050406030204" pitchFamily="18" charset="0"/>
                                    </a:rPr>
                                    <m:t>𝑖</m:t>
                                  </m:r>
                                </m:num>
                                <m:den>
                                  <m:r>
                                    <a:rPr lang="en-US" b="0" i="1" smtClean="0">
                                      <a:latin typeface="Cambria Math" panose="02040503050406030204" pitchFamily="18" charset="0"/>
                                    </a:rPr>
                                    <m:t>𝑁</m:t>
                                  </m:r>
                                  <m:r>
                                    <a:rPr lang="en-US" b="0" i="1" smtClean="0">
                                      <a:latin typeface="Cambria Math" panose="02040503050406030204" pitchFamily="18" charset="0"/>
                                    </a:rPr>
                                    <m:t>/2</m:t>
                                  </m:r>
                                </m:den>
                              </m:f>
                              <m:r>
                                <a:rPr lang="en-US" b="0" i="1" smtClean="0">
                                  <a:latin typeface="Cambria Math" panose="02040503050406030204" pitchFamily="18" charset="0"/>
                                </a:rPr>
                                <m:t>𝑚𝑘</m:t>
                              </m:r>
                            </m:sup>
                          </m:sSup>
                        </m:e>
                      </m:nary>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2</m:t>
                              </m:r>
                              <m:r>
                                <a:rPr lang="en-US" b="0" i="1" smtClean="0">
                                  <a:latin typeface="Cambria Math" panose="02040503050406030204" pitchFamily="18" charset="0"/>
                                  <a:ea typeface="Cambria Math" panose="02040503050406030204" pitchFamily="18" charset="0"/>
                                </a:rPr>
                                <m:t>𝜋</m:t>
                              </m:r>
                              <m:r>
                                <a:rPr lang="en-US" b="0" i="1" smtClean="0">
                                  <a:latin typeface="Cambria Math" panose="02040503050406030204" pitchFamily="18" charset="0"/>
                                  <a:ea typeface="Cambria Math" panose="02040503050406030204" pitchFamily="18" charset="0"/>
                                </a:rPr>
                                <m:t>𝑖</m:t>
                              </m:r>
                            </m:num>
                            <m:den>
                              <m:r>
                                <a:rPr lang="en-US" b="0" i="1" smtClean="0">
                                  <a:latin typeface="Cambria Math" panose="02040503050406030204" pitchFamily="18" charset="0"/>
                                </a:rPr>
                                <m:t>𝑁</m:t>
                              </m:r>
                            </m:den>
                          </m:f>
                          <m:r>
                            <a:rPr lang="en-US" b="0" i="1" smtClean="0">
                              <a:latin typeface="Cambria Math" panose="02040503050406030204" pitchFamily="18" charset="0"/>
                            </a:rPr>
                            <m:t>𝑘</m:t>
                          </m:r>
                        </m:sup>
                      </m:sSup>
                      <m:nary>
                        <m:naryPr>
                          <m:chr m:val="∑"/>
                          <m:ctrlPr>
                            <a:rPr lang="en-US" b="0" i="1" smtClean="0">
                              <a:latin typeface="Cambria Math" panose="02040503050406030204" pitchFamily="18" charset="0"/>
                            </a:rPr>
                          </m:ctrlPr>
                        </m:naryPr>
                        <m:sub>
                          <m:r>
                            <a:rPr lang="en-US" b="0" i="1" smtClean="0">
                              <a:latin typeface="Cambria Math" panose="02040503050406030204" pitchFamily="18" charset="0"/>
                            </a:rPr>
                            <m:t>𝑚</m:t>
                          </m:r>
                          <m:r>
                            <a:rPr lang="en-US" b="0" i="1" smtClean="0">
                              <a:latin typeface="Cambria Math" panose="02040503050406030204" pitchFamily="18" charset="0"/>
                            </a:rPr>
                            <m:t>=0</m:t>
                          </m:r>
                        </m:sub>
                        <m:sup>
                          <m:r>
                            <a:rPr lang="en-US" b="0" i="1" smtClean="0">
                              <a:latin typeface="Cambria Math" panose="02040503050406030204" pitchFamily="18" charset="0"/>
                            </a:rPr>
                            <m:t>𝑁</m:t>
                          </m:r>
                          <m:r>
                            <a:rPr lang="en-US" b="0" i="1" smtClean="0">
                              <a:latin typeface="Cambria Math" panose="02040503050406030204" pitchFamily="18" charset="0"/>
                            </a:rPr>
                            <m:t>/2−1</m:t>
                          </m:r>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r>
                                <a:rPr lang="en-US" b="0" i="1" smtClean="0">
                                  <a:latin typeface="Cambria Math" panose="02040503050406030204" pitchFamily="18" charset="0"/>
                                </a:rPr>
                                <m:t>𝑚</m:t>
                              </m:r>
                              <m:r>
                                <a:rPr lang="en-US" b="0" i="1" smtClean="0">
                                  <a:latin typeface="Cambria Math" panose="02040503050406030204" pitchFamily="18" charset="0"/>
                                </a:rPr>
                                <m:t>+1</m:t>
                              </m:r>
                            </m:sub>
                          </m:sSub>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2</m:t>
                                  </m:r>
                                  <m:r>
                                    <a:rPr lang="en-US" b="0" i="1" smtClean="0">
                                      <a:latin typeface="Cambria Math" panose="02040503050406030204" pitchFamily="18" charset="0"/>
                                      <a:ea typeface="Cambria Math" panose="02040503050406030204" pitchFamily="18" charset="0"/>
                                    </a:rPr>
                                    <m:t>𝜋</m:t>
                                  </m:r>
                                  <m:r>
                                    <a:rPr lang="en-US" b="0" i="1" smtClean="0">
                                      <a:latin typeface="Cambria Math" panose="02040503050406030204" pitchFamily="18" charset="0"/>
                                      <a:ea typeface="Cambria Math" panose="02040503050406030204" pitchFamily="18" charset="0"/>
                                    </a:rPr>
                                    <m:t>𝑖</m:t>
                                  </m:r>
                                </m:num>
                                <m:den>
                                  <m:r>
                                    <a:rPr lang="en-US" b="0" i="1" smtClean="0">
                                      <a:latin typeface="Cambria Math" panose="02040503050406030204" pitchFamily="18" charset="0"/>
                                    </a:rPr>
                                    <m:t>𝑁</m:t>
                                  </m:r>
                                  <m:r>
                                    <a:rPr lang="en-US" b="0" i="1" smtClean="0">
                                      <a:latin typeface="Cambria Math" panose="02040503050406030204" pitchFamily="18" charset="0"/>
                                    </a:rPr>
                                    <m:t>/2</m:t>
                                  </m:r>
                                </m:den>
                              </m:f>
                              <m:r>
                                <a:rPr lang="en-US" b="0" i="1" smtClean="0">
                                  <a:latin typeface="Cambria Math" panose="02040503050406030204" pitchFamily="18" charset="0"/>
                                </a:rPr>
                                <m:t>𝑚𝑘</m:t>
                              </m:r>
                            </m:sup>
                          </m:sSup>
                        </m:e>
                      </m:nary>
                      <m:r>
                        <a:rPr lang="en-US" b="0" i="1" smtClean="0">
                          <a:latin typeface="Cambria Math" panose="02040503050406030204" pitchFamily="18" charset="0"/>
                        </a:rPr>
                        <m:t>=</m:t>
                      </m:r>
                    </m:oMath>
                  </m:oMathPara>
                </a14:m>
                <a:endParaRPr lang="en-US" b="0" i="1" dirty="0">
                  <a:latin typeface="Cambria Math" panose="02040503050406030204" pitchFamily="18" charset="0"/>
                </a:endParaRPr>
              </a:p>
              <a:p>
                <a:pPr marL="0" indent="0" algn="just">
                  <a:buNone/>
                </a:pPr>
                <a:r>
                  <a:rPr lang="en-US" b="0" dirty="0"/>
                  <a:t>	</a:t>
                </a:r>
              </a:p>
              <a:p>
                <a:pPr marL="0" indent="0" algn="just">
                  <a:buNone/>
                </a:pPr>
                <a:r>
                  <a:rPr lang="en-US" b="0" dirty="0"/>
                  <a:t>				</a:t>
                </a:r>
                <a14:m>
                  <m:oMath xmlns:m="http://schemas.openxmlformats.org/officeDocument/2006/math">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𝑘</m:t>
                        </m:r>
                      </m:sub>
                    </m:sSub>
                    <m:r>
                      <a:rPr lang="en-US" b="0" i="1" smtClean="0">
                        <a:latin typeface="Cambria Math" panose="02040503050406030204" pitchFamily="18" charset="0"/>
                      </a:rPr>
                      <m:t>+</m:t>
                    </m:r>
                  </m:oMath>
                </a14:m>
                <a:r>
                  <a:rPr lang="en-US" dirty="0"/>
                  <a:t>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2</m:t>
                            </m:r>
                            <m:r>
                              <a:rPr lang="en-US" b="0" i="1" smtClean="0">
                                <a:latin typeface="Cambria Math" panose="02040503050406030204" pitchFamily="18" charset="0"/>
                                <a:ea typeface="Cambria Math" panose="02040503050406030204" pitchFamily="18" charset="0"/>
                              </a:rPr>
                              <m:t>𝜋</m:t>
                            </m:r>
                            <m:r>
                              <a:rPr lang="en-US" b="0" i="1" smtClean="0">
                                <a:latin typeface="Cambria Math" panose="02040503050406030204" pitchFamily="18" charset="0"/>
                                <a:ea typeface="Cambria Math" panose="02040503050406030204" pitchFamily="18" charset="0"/>
                              </a:rPr>
                              <m:t>𝑖</m:t>
                            </m:r>
                          </m:num>
                          <m:den>
                            <m:r>
                              <a:rPr lang="en-US" b="0" i="1" smtClean="0">
                                <a:latin typeface="Cambria Math" panose="02040503050406030204" pitchFamily="18" charset="0"/>
                              </a:rPr>
                              <m:t>𝑁</m:t>
                            </m:r>
                          </m:den>
                        </m:f>
                        <m:r>
                          <a:rPr lang="en-US" b="0" i="1" smtClean="0">
                            <a:latin typeface="Cambria Math" panose="02040503050406030204" pitchFamily="18" charset="0"/>
                          </a:rPr>
                          <m:t>𝑘</m:t>
                        </m:r>
                      </m:sup>
                    </m:sSup>
                    <m:sSub>
                      <m:sSubPr>
                        <m:ctrlPr>
                          <a:rPr lang="en-US" b="0" i="1" smtClean="0">
                            <a:latin typeface="Cambria Math" panose="02040503050406030204" pitchFamily="18" charset="0"/>
                          </a:rPr>
                        </m:ctrlPr>
                      </m:sSubPr>
                      <m:e>
                        <m:r>
                          <a:rPr lang="en-US" b="0" i="1" smtClean="0">
                            <a:latin typeface="Cambria Math" panose="02040503050406030204" pitchFamily="18" charset="0"/>
                          </a:rPr>
                          <m:t>𝑂</m:t>
                        </m:r>
                      </m:e>
                      <m:sub>
                        <m:r>
                          <a:rPr lang="en-US" b="0" i="1" smtClean="0">
                            <a:latin typeface="Cambria Math" panose="02040503050406030204" pitchFamily="18" charset="0"/>
                          </a:rPr>
                          <m:t>𝑘</m:t>
                        </m:r>
                      </m:sub>
                    </m:sSub>
                    <m:r>
                      <a:rPr lang="en-US" b="0" i="1" smtClean="0">
                        <a:latin typeface="Cambria Math" panose="02040503050406030204" pitchFamily="18" charset="0"/>
                      </a:rPr>
                      <m:t>           </m:t>
                    </m:r>
                    <m:r>
                      <a:rPr lang="en-US" b="0" i="1" smtClean="0">
                        <a:latin typeface="Cambria Math" panose="02040503050406030204" pitchFamily="18" charset="0"/>
                      </a:rPr>
                      <m:t>𝑓𝑜𝑟</m:t>
                    </m:r>
                    <m:r>
                      <a:rPr lang="en-US" b="0" i="1" smtClean="0">
                        <a:latin typeface="Cambria Math" panose="02040503050406030204" pitchFamily="18" charset="0"/>
                      </a:rPr>
                      <m:t> </m:t>
                    </m:r>
                    <m:r>
                      <a:rPr lang="en-US" b="0" i="1" smtClean="0">
                        <a:latin typeface="Cambria Math" panose="02040503050406030204" pitchFamily="18" charset="0"/>
                      </a:rPr>
                      <m:t>𝑘</m:t>
                    </m:r>
                    <m:r>
                      <a:rPr lang="en-US" b="0" i="1" smtClean="0">
                        <a:latin typeface="Cambria Math" panose="02040503050406030204" pitchFamily="18" charset="0"/>
                      </a:rPr>
                      <m:t>=0,…,</m:t>
                    </m:r>
                    <m:f>
                      <m:fPr>
                        <m:ctrlPr>
                          <a:rPr lang="en-US" b="0" i="1" smtClean="0">
                            <a:latin typeface="Cambria Math" panose="02040503050406030204" pitchFamily="18" charset="0"/>
                          </a:rPr>
                        </m:ctrlPr>
                      </m:fPr>
                      <m:num>
                        <m:r>
                          <a:rPr lang="en-US" b="0" i="1" smtClean="0">
                            <a:latin typeface="Cambria Math" panose="02040503050406030204" pitchFamily="18" charset="0"/>
                          </a:rPr>
                          <m:t>𝑁</m:t>
                        </m:r>
                      </m:num>
                      <m:den>
                        <m:r>
                          <a:rPr lang="en-US" b="0" i="1" smtClean="0">
                            <a:latin typeface="Cambria Math" panose="02040503050406030204" pitchFamily="18" charset="0"/>
                          </a:rPr>
                          <m:t>2</m:t>
                        </m:r>
                      </m:den>
                    </m:f>
                    <m:r>
                      <a:rPr lang="en-US" b="0" i="1" smtClean="0">
                        <a:latin typeface="Cambria Math" panose="02040503050406030204" pitchFamily="18" charset="0"/>
                      </a:rPr>
                      <m:t>−1</m:t>
                    </m:r>
                  </m:oMath>
                </a14:m>
                <a:endParaRPr lang="en-US" dirty="0"/>
              </a:p>
            </p:txBody>
          </p:sp>
        </mc:Choice>
        <mc:Fallback xmlns="">
          <p:sp>
            <p:nvSpPr>
              <p:cNvPr id="3" name="Segnaposto contenuto 2">
                <a:extLst>
                  <a:ext uri="{FF2B5EF4-FFF2-40B4-BE49-F238E27FC236}">
                    <a16:creationId xmlns:a16="http://schemas.microsoft.com/office/drawing/2014/main" id="{AB143A63-9A63-0954-BCC7-48BFF97BE65B}"/>
                  </a:ext>
                </a:extLst>
              </p:cNvPr>
              <p:cNvSpPr>
                <a:spLocks noGrp="1" noRot="1" noChangeAspect="1" noMove="1" noResize="1" noEditPoints="1" noAdjustHandles="1" noChangeArrowheads="1" noChangeShapeType="1" noTextEdit="1"/>
              </p:cNvSpPr>
              <p:nvPr>
                <p:ph idx="1"/>
              </p:nvPr>
            </p:nvSpPr>
            <p:spPr>
              <a:xfrm>
                <a:off x="838200" y="1476588"/>
                <a:ext cx="10515600" cy="5086772"/>
              </a:xfrm>
              <a:blipFill>
                <a:blip r:embed="rId2"/>
                <a:stretch>
                  <a:fillRect l="-1043" t="-2395" r="-986"/>
                </a:stretch>
              </a:blipFill>
            </p:spPr>
            <p:txBody>
              <a:bodyPr/>
              <a:lstStyle/>
              <a:p>
                <a:r>
                  <a:rPr lang="it-IT">
                    <a:noFill/>
                  </a:rPr>
                  <a:t> </a:t>
                </a:r>
              </a:p>
            </p:txBody>
          </p:sp>
        </mc:Fallback>
      </mc:AlternateContent>
    </p:spTree>
    <p:extLst>
      <p:ext uri="{BB962C8B-B14F-4D97-AF65-F5344CB8AC3E}">
        <p14:creationId xmlns:p14="http://schemas.microsoft.com/office/powerpoint/2010/main" val="21943672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1543E64-5EF9-06D8-269D-4772A963398C}"/>
              </a:ext>
            </a:extLst>
          </p:cNvPr>
          <p:cNvSpPr>
            <a:spLocks noGrp="1"/>
          </p:cNvSpPr>
          <p:nvPr>
            <p:ph type="title"/>
          </p:nvPr>
        </p:nvSpPr>
        <p:spPr>
          <a:xfrm>
            <a:off x="838200" y="250586"/>
            <a:ext cx="10515600" cy="1011383"/>
          </a:xfrm>
        </p:spPr>
        <p:txBody>
          <a:bodyPr/>
          <a:lstStyle/>
          <a:p>
            <a:r>
              <a:rPr lang="it-IT" dirty="0">
                <a:solidFill>
                  <a:srgbClr val="0070C0"/>
                </a:solidFill>
              </a:rPr>
              <a:t>Image </a:t>
            </a:r>
            <a:r>
              <a:rPr lang="it-IT" u="sng" dirty="0" err="1">
                <a:solidFill>
                  <a:srgbClr val="0070C0"/>
                </a:solidFill>
              </a:rPr>
              <a:t>compression</a:t>
            </a:r>
            <a:endParaRPr lang="it-IT" u="sng" dirty="0">
              <a:solidFill>
                <a:srgbClr val="0070C0"/>
              </a:solidFill>
            </a:endParaRPr>
          </a:p>
        </p:txBody>
      </p:sp>
      <p:sp>
        <p:nvSpPr>
          <p:cNvPr id="3" name="Segnaposto contenuto 2">
            <a:extLst>
              <a:ext uri="{FF2B5EF4-FFF2-40B4-BE49-F238E27FC236}">
                <a16:creationId xmlns:a16="http://schemas.microsoft.com/office/drawing/2014/main" id="{3C811178-778D-8253-3A3C-D25380D88C24}"/>
              </a:ext>
            </a:extLst>
          </p:cNvPr>
          <p:cNvSpPr>
            <a:spLocks noGrp="1"/>
          </p:cNvSpPr>
          <p:nvPr>
            <p:ph idx="1"/>
          </p:nvPr>
        </p:nvSpPr>
        <p:spPr>
          <a:xfrm>
            <a:off x="838200" y="1113183"/>
            <a:ext cx="10989365" cy="2464904"/>
          </a:xfrm>
        </p:spPr>
        <p:txBody>
          <a:bodyPr>
            <a:normAutofit fontScale="85000" lnSpcReduction="20000"/>
          </a:bodyPr>
          <a:lstStyle/>
          <a:p>
            <a:pPr marL="0" indent="0">
              <a:buNone/>
            </a:pPr>
            <a:r>
              <a:rPr lang="en-US" dirty="0"/>
              <a:t>The image compression algorithm that we implemented basically applies the Fourier transform to the image, divides all frequencies by the matrix’s mean value (multiplied by a compression parameter), discards the ones lower then 1 and saves the matrix compressed. During the decompression it finally performs the inverse process of the compression (using the inverse Fourier transform) in order to reobtain the image.</a:t>
            </a:r>
          </a:p>
          <a:p>
            <a:pPr marL="0" indent="0">
              <a:buNone/>
            </a:pPr>
            <a:r>
              <a:rPr lang="en-US" dirty="0"/>
              <a:t>(Note that compression and decompression must not necessarily be </a:t>
            </a:r>
            <a:r>
              <a:rPr lang="en-US" dirty="0" err="1"/>
              <a:t>perfomed</a:t>
            </a:r>
            <a:r>
              <a:rPr lang="en-US" dirty="0"/>
              <a:t> on the same class! It is also possible to compress in a class and decompress on a different one just created! Mind only to save the compression factor(s))</a:t>
            </a:r>
          </a:p>
        </p:txBody>
      </p:sp>
      <p:pic>
        <p:nvPicPr>
          <p:cNvPr id="5" name="Immagine 4">
            <a:extLst>
              <a:ext uri="{FF2B5EF4-FFF2-40B4-BE49-F238E27FC236}">
                <a16:creationId xmlns:a16="http://schemas.microsoft.com/office/drawing/2014/main" id="{DA7E51E3-D08D-B6F5-477B-03590FE63E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1581" y="3404392"/>
            <a:ext cx="3203022" cy="3203022"/>
          </a:xfrm>
          <a:prstGeom prst="rect">
            <a:avLst/>
          </a:prstGeom>
        </p:spPr>
      </p:pic>
      <p:pic>
        <p:nvPicPr>
          <p:cNvPr id="7" name="Immagine 6">
            <a:extLst>
              <a:ext uri="{FF2B5EF4-FFF2-40B4-BE49-F238E27FC236}">
                <a16:creationId xmlns:a16="http://schemas.microsoft.com/office/drawing/2014/main" id="{ECB5E65A-1509-5B0C-ED8D-9A61A227E7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28616" y="3429000"/>
            <a:ext cx="3178414" cy="3178414"/>
          </a:xfrm>
          <a:prstGeom prst="rect">
            <a:avLst/>
          </a:prstGeom>
        </p:spPr>
      </p:pic>
      <p:sp>
        <p:nvSpPr>
          <p:cNvPr id="8" name="Freccia a destra 7">
            <a:extLst>
              <a:ext uri="{FF2B5EF4-FFF2-40B4-BE49-F238E27FC236}">
                <a16:creationId xmlns:a16="http://schemas.microsoft.com/office/drawing/2014/main" id="{09605BFF-ABBD-7E1B-446F-FFC73870C357}"/>
              </a:ext>
            </a:extLst>
          </p:cNvPr>
          <p:cNvSpPr/>
          <p:nvPr/>
        </p:nvSpPr>
        <p:spPr>
          <a:xfrm>
            <a:off x="5198475" y="4170218"/>
            <a:ext cx="2029691" cy="12746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31741056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8BD361E-B409-201F-ECF8-15657F5C5FEF}"/>
              </a:ext>
            </a:extLst>
          </p:cNvPr>
          <p:cNvSpPr>
            <a:spLocks noGrp="1"/>
          </p:cNvSpPr>
          <p:nvPr>
            <p:ph type="title"/>
          </p:nvPr>
        </p:nvSpPr>
        <p:spPr>
          <a:xfrm>
            <a:off x="838200" y="159328"/>
            <a:ext cx="10515600" cy="692727"/>
          </a:xfrm>
        </p:spPr>
        <p:txBody>
          <a:bodyPr>
            <a:normAutofit/>
          </a:bodyPr>
          <a:lstStyle/>
          <a:p>
            <a:pPr algn="ctr"/>
            <a:r>
              <a:rPr lang="it-IT" sz="4000" dirty="0" err="1">
                <a:solidFill>
                  <a:srgbClr val="0070C0"/>
                </a:solidFill>
              </a:rPr>
              <a:t>Compression</a:t>
            </a:r>
            <a:r>
              <a:rPr lang="it-IT" sz="4000" dirty="0">
                <a:solidFill>
                  <a:srgbClr val="0070C0"/>
                </a:solidFill>
              </a:rPr>
              <a:t> rate </a:t>
            </a:r>
            <a:r>
              <a:rPr lang="it-IT" sz="4000" dirty="0" err="1">
                <a:solidFill>
                  <a:srgbClr val="0070C0"/>
                </a:solidFill>
              </a:rPr>
              <a:t>examples</a:t>
            </a:r>
            <a:endParaRPr lang="it-IT" sz="4000" dirty="0">
              <a:solidFill>
                <a:srgbClr val="0070C0"/>
              </a:solidFill>
            </a:endParaRPr>
          </a:p>
        </p:txBody>
      </p:sp>
      <p:pic>
        <p:nvPicPr>
          <p:cNvPr id="5" name="Immagine 4">
            <a:extLst>
              <a:ext uri="{FF2B5EF4-FFF2-40B4-BE49-F238E27FC236}">
                <a16:creationId xmlns:a16="http://schemas.microsoft.com/office/drawing/2014/main" id="{7E52E68B-71AA-C1C2-AA70-3240968F80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5297" y="759293"/>
            <a:ext cx="2909182" cy="3030197"/>
          </a:xfrm>
          <a:prstGeom prst="rect">
            <a:avLst/>
          </a:prstGeom>
        </p:spPr>
      </p:pic>
      <p:pic>
        <p:nvPicPr>
          <p:cNvPr id="7" name="Immagine 6">
            <a:extLst>
              <a:ext uri="{FF2B5EF4-FFF2-40B4-BE49-F238E27FC236}">
                <a16:creationId xmlns:a16="http://schemas.microsoft.com/office/drawing/2014/main" id="{594DAFC5-3B73-2D3F-6007-4F230FECFC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41409" y="759292"/>
            <a:ext cx="2909182" cy="3030197"/>
          </a:xfrm>
          <a:prstGeom prst="rect">
            <a:avLst/>
          </a:prstGeom>
        </p:spPr>
      </p:pic>
      <p:pic>
        <p:nvPicPr>
          <p:cNvPr id="9" name="Immagine 8">
            <a:extLst>
              <a:ext uri="{FF2B5EF4-FFF2-40B4-BE49-F238E27FC236}">
                <a16:creationId xmlns:a16="http://schemas.microsoft.com/office/drawing/2014/main" id="{0663BBEA-E462-4B1F-CC74-3302D45BC81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44618" y="759294"/>
            <a:ext cx="2909182" cy="3030196"/>
          </a:xfrm>
          <a:prstGeom prst="rect">
            <a:avLst/>
          </a:prstGeom>
        </p:spPr>
      </p:pic>
      <p:pic>
        <p:nvPicPr>
          <p:cNvPr id="11" name="Immagine 10">
            <a:extLst>
              <a:ext uri="{FF2B5EF4-FFF2-40B4-BE49-F238E27FC236}">
                <a16:creationId xmlns:a16="http://schemas.microsoft.com/office/drawing/2014/main" id="{69A0DFC1-C5CA-C53B-919C-F4B7396C3FC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5297" y="3789490"/>
            <a:ext cx="2909182" cy="2909182"/>
          </a:xfrm>
          <a:prstGeom prst="rect">
            <a:avLst/>
          </a:prstGeom>
        </p:spPr>
      </p:pic>
      <p:pic>
        <p:nvPicPr>
          <p:cNvPr id="13" name="Immagine 12">
            <a:extLst>
              <a:ext uri="{FF2B5EF4-FFF2-40B4-BE49-F238E27FC236}">
                <a16:creationId xmlns:a16="http://schemas.microsoft.com/office/drawing/2014/main" id="{D1727723-B1E1-22AA-A26E-0C8CE4B2A09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41409" y="3789490"/>
            <a:ext cx="2909182" cy="2909182"/>
          </a:xfrm>
          <a:prstGeom prst="rect">
            <a:avLst/>
          </a:prstGeom>
        </p:spPr>
      </p:pic>
      <p:pic>
        <p:nvPicPr>
          <p:cNvPr id="15" name="Immagine 14">
            <a:extLst>
              <a:ext uri="{FF2B5EF4-FFF2-40B4-BE49-F238E27FC236}">
                <a16:creationId xmlns:a16="http://schemas.microsoft.com/office/drawing/2014/main" id="{BBA8D068-C6A8-005C-A133-675C8CDB4F5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444618" y="3789490"/>
            <a:ext cx="2909182" cy="2909182"/>
          </a:xfrm>
          <a:prstGeom prst="rect">
            <a:avLst/>
          </a:prstGeom>
        </p:spPr>
      </p:pic>
    </p:spTree>
    <p:extLst>
      <p:ext uri="{BB962C8B-B14F-4D97-AF65-F5344CB8AC3E}">
        <p14:creationId xmlns:p14="http://schemas.microsoft.com/office/powerpoint/2010/main" val="4834734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8B23084-F8D5-7746-BD5E-333F66F4885C}"/>
              </a:ext>
            </a:extLst>
          </p:cNvPr>
          <p:cNvSpPr>
            <a:spLocks noGrp="1"/>
          </p:cNvSpPr>
          <p:nvPr>
            <p:ph type="title"/>
          </p:nvPr>
        </p:nvSpPr>
        <p:spPr>
          <a:xfrm>
            <a:off x="838200" y="365126"/>
            <a:ext cx="10515600" cy="770948"/>
          </a:xfrm>
        </p:spPr>
        <p:txBody>
          <a:bodyPr/>
          <a:lstStyle/>
          <a:p>
            <a:r>
              <a:rPr lang="it-IT" dirty="0">
                <a:solidFill>
                  <a:srgbClr val="0070C0"/>
                </a:solidFill>
              </a:rPr>
              <a:t>Time </a:t>
            </a:r>
            <a:r>
              <a:rPr lang="it-IT" dirty="0" err="1">
                <a:solidFill>
                  <a:srgbClr val="0070C0"/>
                </a:solidFill>
              </a:rPr>
              <a:t>analysis</a:t>
            </a:r>
            <a:endParaRPr lang="it-IT" dirty="0">
              <a:solidFill>
                <a:srgbClr val="0070C0"/>
              </a:solidFill>
            </a:endParaRPr>
          </a:p>
        </p:txBody>
      </p:sp>
      <p:pic>
        <p:nvPicPr>
          <p:cNvPr id="5" name="Immagine 4">
            <a:extLst>
              <a:ext uri="{FF2B5EF4-FFF2-40B4-BE49-F238E27FC236}">
                <a16:creationId xmlns:a16="http://schemas.microsoft.com/office/drawing/2014/main" id="{F4A26F78-A7E6-09AF-2356-4C53FB9424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8876" y="1780309"/>
            <a:ext cx="5735237" cy="3657600"/>
          </a:xfrm>
          <a:prstGeom prst="rect">
            <a:avLst/>
          </a:prstGeom>
        </p:spPr>
      </p:pic>
      <p:pic>
        <p:nvPicPr>
          <p:cNvPr id="7" name="Immagine 6">
            <a:extLst>
              <a:ext uri="{FF2B5EF4-FFF2-40B4-BE49-F238E27FC236}">
                <a16:creationId xmlns:a16="http://schemas.microsoft.com/office/drawing/2014/main" id="{86A7FB6D-C109-56B2-A20B-84E66B5C6D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41754" y="1780309"/>
            <a:ext cx="5531370" cy="3657600"/>
          </a:xfrm>
          <a:prstGeom prst="rect">
            <a:avLst/>
          </a:prstGeom>
        </p:spPr>
      </p:pic>
    </p:spTree>
    <p:extLst>
      <p:ext uri="{BB962C8B-B14F-4D97-AF65-F5344CB8AC3E}">
        <p14:creationId xmlns:p14="http://schemas.microsoft.com/office/powerpoint/2010/main" val="9360892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a:extLst>
              <a:ext uri="{FF2B5EF4-FFF2-40B4-BE49-F238E27FC236}">
                <a16:creationId xmlns:a16="http://schemas.microsoft.com/office/drawing/2014/main" id="{EDF82BD1-503F-B1A0-EB97-801D778655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2345" y="1284477"/>
            <a:ext cx="5750218" cy="3699164"/>
          </a:xfrm>
          <a:prstGeom prst="rect">
            <a:avLst/>
          </a:prstGeom>
        </p:spPr>
      </p:pic>
      <p:pic>
        <p:nvPicPr>
          <p:cNvPr id="7" name="Immagine 6">
            <a:extLst>
              <a:ext uri="{FF2B5EF4-FFF2-40B4-BE49-F238E27FC236}">
                <a16:creationId xmlns:a16="http://schemas.microsoft.com/office/drawing/2014/main" id="{3F3357D9-013B-5A99-582E-749C6278E5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4261" y="1288473"/>
            <a:ext cx="5655394" cy="3699164"/>
          </a:xfrm>
          <a:prstGeom prst="rect">
            <a:avLst/>
          </a:prstGeom>
        </p:spPr>
      </p:pic>
    </p:spTree>
    <p:extLst>
      <p:ext uri="{BB962C8B-B14F-4D97-AF65-F5344CB8AC3E}">
        <p14:creationId xmlns:p14="http://schemas.microsoft.com/office/powerpoint/2010/main" val="4358329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8885AD0-1859-E389-3348-5B94E208BD9A}"/>
              </a:ext>
            </a:extLst>
          </p:cNvPr>
          <p:cNvSpPr>
            <a:spLocks noGrp="1"/>
          </p:cNvSpPr>
          <p:nvPr>
            <p:ph type="title"/>
          </p:nvPr>
        </p:nvSpPr>
        <p:spPr/>
        <p:txBody>
          <a:bodyPr/>
          <a:lstStyle/>
          <a:p>
            <a:r>
              <a:rPr lang="it-IT" dirty="0" err="1">
                <a:solidFill>
                  <a:srgbClr val="0070C0"/>
                </a:solidFill>
              </a:rPr>
              <a:t>Error</a:t>
            </a:r>
            <a:r>
              <a:rPr lang="it-IT" dirty="0">
                <a:solidFill>
                  <a:srgbClr val="0070C0"/>
                </a:solidFill>
              </a:rPr>
              <a:t> </a:t>
            </a:r>
            <a:r>
              <a:rPr lang="it-IT" dirty="0" err="1">
                <a:solidFill>
                  <a:srgbClr val="0070C0"/>
                </a:solidFill>
              </a:rPr>
              <a:t>analysis</a:t>
            </a:r>
            <a:endParaRPr lang="en-GB" dirty="0"/>
          </a:p>
        </p:txBody>
      </p:sp>
      <p:pic>
        <p:nvPicPr>
          <p:cNvPr id="7" name="Immagine 6">
            <a:extLst>
              <a:ext uri="{FF2B5EF4-FFF2-40B4-BE49-F238E27FC236}">
                <a16:creationId xmlns:a16="http://schemas.microsoft.com/office/drawing/2014/main" id="{A41A05BF-E27F-DA4D-E058-0E1E0DF2A2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28900" y="1621155"/>
            <a:ext cx="5547360" cy="4160521"/>
          </a:xfrm>
          <a:prstGeom prst="rect">
            <a:avLst/>
          </a:prstGeom>
        </p:spPr>
      </p:pic>
    </p:spTree>
    <p:extLst>
      <p:ext uri="{BB962C8B-B14F-4D97-AF65-F5344CB8AC3E}">
        <p14:creationId xmlns:p14="http://schemas.microsoft.com/office/powerpoint/2010/main" val="38562776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Segnaposto contenuto 2">
                <a:extLst>
                  <a:ext uri="{FF2B5EF4-FFF2-40B4-BE49-F238E27FC236}">
                    <a16:creationId xmlns:a16="http://schemas.microsoft.com/office/drawing/2014/main" id="{BAA45B08-A48E-F065-0F69-C38A2250A7C3}"/>
                  </a:ext>
                </a:extLst>
              </p:cNvPr>
              <p:cNvSpPr>
                <a:spLocks noGrp="1"/>
              </p:cNvSpPr>
              <p:nvPr>
                <p:ph idx="1"/>
              </p:nvPr>
            </p:nvSpPr>
            <p:spPr>
              <a:xfrm>
                <a:off x="838200" y="643467"/>
                <a:ext cx="10515600" cy="5533496"/>
              </a:xfrm>
            </p:spPr>
            <p:txBody>
              <a:bodyPr/>
              <a:lstStyle/>
              <a:p>
                <a:pPr marL="0" indent="0" algn="just">
                  <a:lnSpc>
                    <a:spcPct val="50000"/>
                  </a:lnSpc>
                  <a:spcBef>
                    <a:spcPts val="0"/>
                  </a:spcBef>
                  <a:buNone/>
                </a:pPr>
                <a:endParaRPr lang="en-US" dirty="0"/>
              </a:p>
              <a:p>
                <a:pPr marL="0" indent="0" algn="just">
                  <a:lnSpc>
                    <a:spcPct val="50000"/>
                  </a:lnSpc>
                  <a:spcBef>
                    <a:spcPts val="0"/>
                  </a:spcBef>
                  <a:buNone/>
                </a:pPr>
                <a:r>
                  <a:rPr lang="en-US" dirty="0"/>
                  <a:t>Thanks to the periodicity of the complex exponential, </a:t>
                </a:r>
                <a14:m>
                  <m:oMath xmlns:m="http://schemas.openxmlformats.org/officeDocument/2006/math">
                    <m:sSub>
                      <m:sSubPr>
                        <m:ctrlPr>
                          <a:rPr lang="en-US" i="1" smtClean="0">
                            <a:latin typeface="Cambria Math" panose="02040503050406030204" pitchFamily="18" charset="0"/>
                          </a:rPr>
                        </m:ctrlPr>
                      </m:sSubPr>
                      <m:e>
                        <m:r>
                          <a:rPr lang="it-IT" b="0" i="1" smtClean="0">
                            <a:latin typeface="Cambria Math" panose="02040503050406030204" pitchFamily="18" charset="0"/>
                          </a:rPr>
                          <m:t>𝑋</m:t>
                        </m:r>
                      </m:e>
                      <m:sub>
                        <m:r>
                          <a:rPr lang="it-IT" b="0" i="1" smtClean="0">
                            <a:latin typeface="Cambria Math" panose="02040503050406030204" pitchFamily="18" charset="0"/>
                          </a:rPr>
                          <m:t>𝑘</m:t>
                        </m:r>
                        <m:r>
                          <a:rPr lang="it-IT" b="0" i="1" smtClean="0">
                            <a:latin typeface="Cambria Math" panose="02040503050406030204" pitchFamily="18" charset="0"/>
                          </a:rPr>
                          <m:t>+</m:t>
                        </m:r>
                        <m:f>
                          <m:fPr>
                            <m:ctrlPr>
                              <a:rPr lang="it-IT" b="0" i="1" smtClean="0">
                                <a:latin typeface="Cambria Math" panose="02040503050406030204" pitchFamily="18" charset="0"/>
                              </a:rPr>
                            </m:ctrlPr>
                          </m:fPr>
                          <m:num>
                            <m:r>
                              <a:rPr lang="it-IT" b="0" i="1" smtClean="0">
                                <a:latin typeface="Cambria Math" panose="02040503050406030204" pitchFamily="18" charset="0"/>
                              </a:rPr>
                              <m:t>𝑁</m:t>
                            </m:r>
                          </m:num>
                          <m:den>
                            <m:r>
                              <a:rPr lang="it-IT" b="0" i="1" smtClean="0">
                                <a:latin typeface="Cambria Math" panose="02040503050406030204" pitchFamily="18" charset="0"/>
                              </a:rPr>
                              <m:t>2</m:t>
                            </m:r>
                          </m:den>
                        </m:f>
                      </m:sub>
                    </m:sSub>
                  </m:oMath>
                </a14:m>
                <a:r>
                  <a:rPr lang="it-IT" dirty="0"/>
                  <a:t> </a:t>
                </a:r>
                <a:r>
                  <a:rPr lang="it-IT" dirty="0" err="1"/>
                  <a:t>is</a:t>
                </a:r>
                <a:r>
                  <a:rPr lang="it-IT" dirty="0"/>
                  <a:t> </a:t>
                </a:r>
                <a:r>
                  <a:rPr lang="it-IT" dirty="0" err="1"/>
                  <a:t>also</a:t>
                </a:r>
                <a:r>
                  <a:rPr lang="it-IT" dirty="0"/>
                  <a:t> </a:t>
                </a:r>
                <a:r>
                  <a:rPr lang="it-IT" dirty="0" err="1"/>
                  <a:t>obtained</a:t>
                </a:r>
                <a:r>
                  <a:rPr lang="it-IT" dirty="0"/>
                  <a:t> from </a:t>
                </a:r>
                <a14:m>
                  <m:oMath xmlns:m="http://schemas.openxmlformats.org/officeDocument/2006/math">
                    <m:sSub>
                      <m:sSubPr>
                        <m:ctrlPr>
                          <a:rPr lang="it-IT" b="0" i="1" smtClean="0">
                            <a:latin typeface="Cambria Math" panose="02040503050406030204" pitchFamily="18" charset="0"/>
                          </a:rPr>
                        </m:ctrlPr>
                      </m:sSubPr>
                      <m:e>
                        <m:r>
                          <a:rPr lang="it-IT" b="0" i="1" smtClean="0">
                            <a:latin typeface="Cambria Math" panose="02040503050406030204" pitchFamily="18" charset="0"/>
                          </a:rPr>
                          <m:t>𝐸</m:t>
                        </m:r>
                      </m:e>
                      <m:sub>
                        <m:r>
                          <a:rPr lang="it-IT" b="0" i="1" smtClean="0">
                            <a:latin typeface="Cambria Math" panose="02040503050406030204" pitchFamily="18" charset="0"/>
                          </a:rPr>
                          <m:t>𝑘</m:t>
                        </m:r>
                      </m:sub>
                    </m:sSub>
                  </m:oMath>
                </a14:m>
                <a:r>
                  <a:rPr lang="it-IT" dirty="0"/>
                  <a:t> and </a:t>
                </a:r>
                <a14:m>
                  <m:oMath xmlns:m="http://schemas.openxmlformats.org/officeDocument/2006/math">
                    <m:sSub>
                      <m:sSubPr>
                        <m:ctrlPr>
                          <a:rPr lang="it-IT" b="0" i="1" smtClean="0">
                            <a:latin typeface="Cambria Math" panose="02040503050406030204" pitchFamily="18" charset="0"/>
                          </a:rPr>
                        </m:ctrlPr>
                      </m:sSubPr>
                      <m:e>
                        <m:r>
                          <a:rPr lang="it-IT" b="0" i="1" smtClean="0">
                            <a:latin typeface="Cambria Math" panose="02040503050406030204" pitchFamily="18" charset="0"/>
                          </a:rPr>
                          <m:t>𝑂</m:t>
                        </m:r>
                      </m:e>
                      <m:sub>
                        <m:r>
                          <a:rPr lang="it-IT" b="0" i="1" smtClean="0">
                            <a:latin typeface="Cambria Math" panose="02040503050406030204" pitchFamily="18" charset="0"/>
                          </a:rPr>
                          <m:t>𝑘</m:t>
                        </m:r>
                      </m:sub>
                    </m:sSub>
                  </m:oMath>
                </a14:m>
                <a:r>
                  <a:rPr lang="it-IT" dirty="0"/>
                  <a:t>:</a:t>
                </a:r>
              </a:p>
              <a:p>
                <a:pPr marL="0" indent="0" algn="just">
                  <a:lnSpc>
                    <a:spcPct val="50000"/>
                  </a:lnSpc>
                  <a:spcBef>
                    <a:spcPts val="0"/>
                  </a:spcBef>
                  <a:buNone/>
                </a:pPr>
                <a:endParaRPr lang="it-IT" dirty="0"/>
              </a:p>
              <a:p>
                <a:pPr marL="0" indent="0" algn="ctr">
                  <a:buNone/>
                </a:pPr>
                <a14:m>
                  <m:oMathPara xmlns:m="http://schemas.openxmlformats.org/officeDocument/2006/math">
                    <m:oMathParaPr>
                      <m:jc m:val="centerGroup"/>
                    </m:oMathParaPr>
                    <m:oMath xmlns:m="http://schemas.openxmlformats.org/officeDocument/2006/math">
                      <m:sSub>
                        <m:sSubPr>
                          <m:ctrlPr>
                            <a:rPr lang="it-IT" i="1" smtClean="0">
                              <a:latin typeface="Cambria Math" panose="02040503050406030204" pitchFamily="18" charset="0"/>
                            </a:rPr>
                          </m:ctrlPr>
                        </m:sSubPr>
                        <m:e>
                          <m:r>
                            <a:rPr lang="it-IT" b="0" i="1" smtClean="0">
                              <a:latin typeface="Cambria Math" panose="02040503050406030204" pitchFamily="18" charset="0"/>
                            </a:rPr>
                            <m:t>𝑋</m:t>
                          </m:r>
                        </m:e>
                        <m:sub>
                          <m:r>
                            <a:rPr lang="it-IT" b="0" i="1" smtClean="0">
                              <a:latin typeface="Cambria Math" panose="02040503050406030204" pitchFamily="18" charset="0"/>
                            </a:rPr>
                            <m:t>𝑘</m:t>
                          </m:r>
                          <m:r>
                            <a:rPr lang="it-IT" b="0" i="1" smtClean="0">
                              <a:latin typeface="Cambria Math" panose="02040503050406030204" pitchFamily="18" charset="0"/>
                            </a:rPr>
                            <m:t>+</m:t>
                          </m:r>
                          <m:f>
                            <m:fPr>
                              <m:ctrlPr>
                                <a:rPr lang="it-IT" b="0" i="1" smtClean="0">
                                  <a:latin typeface="Cambria Math" panose="02040503050406030204" pitchFamily="18" charset="0"/>
                                </a:rPr>
                              </m:ctrlPr>
                            </m:fPr>
                            <m:num>
                              <m:r>
                                <a:rPr lang="it-IT" b="0" i="1" smtClean="0">
                                  <a:latin typeface="Cambria Math" panose="02040503050406030204" pitchFamily="18" charset="0"/>
                                </a:rPr>
                                <m:t>𝑁</m:t>
                              </m:r>
                            </m:num>
                            <m:den>
                              <m:r>
                                <a:rPr lang="it-IT" b="0" i="1" smtClean="0">
                                  <a:latin typeface="Cambria Math" panose="02040503050406030204" pitchFamily="18" charset="0"/>
                                </a:rPr>
                                <m:t>2</m:t>
                              </m:r>
                            </m:den>
                          </m:f>
                        </m:sub>
                      </m:sSub>
                      <m:r>
                        <a:rPr lang="it-IT" b="0" i="1" smtClean="0">
                          <a:latin typeface="Cambria Math" panose="02040503050406030204" pitchFamily="18" charset="0"/>
                        </a:rPr>
                        <m:t>=</m:t>
                      </m:r>
                      <m:nary>
                        <m:naryPr>
                          <m:chr m:val="∑"/>
                          <m:ctrlPr>
                            <a:rPr lang="it-IT" b="0" i="1" smtClean="0">
                              <a:latin typeface="Cambria Math" panose="02040503050406030204" pitchFamily="18" charset="0"/>
                            </a:rPr>
                          </m:ctrlPr>
                        </m:naryPr>
                        <m:sub>
                          <m:r>
                            <a:rPr lang="it-IT" b="0" i="1" smtClean="0">
                              <a:latin typeface="Cambria Math" panose="02040503050406030204" pitchFamily="18" charset="0"/>
                            </a:rPr>
                            <m:t>𝑚</m:t>
                          </m:r>
                          <m:r>
                            <a:rPr lang="it-IT" b="0" i="1" smtClean="0">
                              <a:latin typeface="Cambria Math" panose="02040503050406030204" pitchFamily="18" charset="0"/>
                            </a:rPr>
                            <m:t>=0</m:t>
                          </m:r>
                        </m:sub>
                        <m:sup>
                          <m:r>
                            <a:rPr lang="it-IT" b="0" i="1" smtClean="0">
                              <a:latin typeface="Cambria Math" panose="02040503050406030204" pitchFamily="18" charset="0"/>
                            </a:rPr>
                            <m:t>𝑁</m:t>
                          </m:r>
                          <m:r>
                            <a:rPr lang="it-IT" b="0" i="1" smtClean="0">
                              <a:latin typeface="Cambria Math" panose="02040503050406030204" pitchFamily="18" charset="0"/>
                            </a:rPr>
                            <m:t>/2−1</m:t>
                          </m:r>
                        </m:sup>
                        <m:e>
                          <m:sSub>
                            <m:sSubPr>
                              <m:ctrlPr>
                                <a:rPr lang="it-IT" b="0" i="1" smtClean="0">
                                  <a:latin typeface="Cambria Math" panose="02040503050406030204" pitchFamily="18" charset="0"/>
                                </a:rPr>
                              </m:ctrlPr>
                            </m:sSubPr>
                            <m:e>
                              <m:r>
                                <a:rPr lang="it-IT" b="0" i="1" smtClean="0">
                                  <a:latin typeface="Cambria Math" panose="02040503050406030204" pitchFamily="18" charset="0"/>
                                </a:rPr>
                                <m:t>𝑥</m:t>
                              </m:r>
                            </m:e>
                            <m:sub>
                              <m:r>
                                <a:rPr lang="it-IT" b="0" i="1" smtClean="0">
                                  <a:latin typeface="Cambria Math" panose="02040503050406030204" pitchFamily="18" charset="0"/>
                                </a:rPr>
                                <m:t>2</m:t>
                              </m:r>
                              <m:r>
                                <a:rPr lang="it-IT" b="0" i="1" smtClean="0">
                                  <a:latin typeface="Cambria Math" panose="02040503050406030204" pitchFamily="18" charset="0"/>
                                </a:rPr>
                                <m:t>𝑚</m:t>
                              </m:r>
                            </m:sub>
                          </m:sSub>
                          <m:sSup>
                            <m:sSupPr>
                              <m:ctrlPr>
                                <a:rPr lang="it-IT" b="0" i="1" smtClean="0">
                                  <a:latin typeface="Cambria Math" panose="02040503050406030204" pitchFamily="18" charset="0"/>
                                </a:rPr>
                              </m:ctrlPr>
                            </m:sSupPr>
                            <m:e>
                              <m:r>
                                <a:rPr lang="it-IT" b="0" i="1" smtClean="0">
                                  <a:latin typeface="Cambria Math" panose="02040503050406030204" pitchFamily="18" charset="0"/>
                                </a:rPr>
                                <m:t>𝑒</m:t>
                              </m:r>
                            </m:e>
                            <m:sup>
                              <m:r>
                                <a:rPr lang="it-IT" b="0" i="1" smtClean="0">
                                  <a:latin typeface="Cambria Math" panose="02040503050406030204" pitchFamily="18" charset="0"/>
                                </a:rPr>
                                <m:t>−</m:t>
                              </m:r>
                              <m:f>
                                <m:fPr>
                                  <m:ctrlPr>
                                    <a:rPr lang="it-IT" b="0" i="1" smtClean="0">
                                      <a:latin typeface="Cambria Math" panose="02040503050406030204" pitchFamily="18" charset="0"/>
                                    </a:rPr>
                                  </m:ctrlPr>
                                </m:fPr>
                                <m:num>
                                  <m:r>
                                    <a:rPr lang="it-IT" b="0" i="1" smtClean="0">
                                      <a:latin typeface="Cambria Math" panose="02040503050406030204" pitchFamily="18" charset="0"/>
                                    </a:rPr>
                                    <m:t>2</m:t>
                                  </m:r>
                                  <m:r>
                                    <a:rPr lang="it-IT" b="0" i="1" smtClean="0">
                                      <a:latin typeface="Cambria Math" panose="02040503050406030204" pitchFamily="18" charset="0"/>
                                      <a:ea typeface="Cambria Math" panose="02040503050406030204" pitchFamily="18" charset="0"/>
                                    </a:rPr>
                                    <m:t>𝜋</m:t>
                                  </m:r>
                                  <m:r>
                                    <a:rPr lang="it-IT" b="0" i="1" smtClean="0">
                                      <a:latin typeface="Cambria Math" panose="02040503050406030204" pitchFamily="18" charset="0"/>
                                      <a:ea typeface="Cambria Math" panose="02040503050406030204" pitchFamily="18" charset="0"/>
                                    </a:rPr>
                                    <m:t>𝑖</m:t>
                                  </m:r>
                                </m:num>
                                <m:den>
                                  <m:r>
                                    <a:rPr lang="it-IT" b="0" i="1" smtClean="0">
                                      <a:latin typeface="Cambria Math" panose="02040503050406030204" pitchFamily="18" charset="0"/>
                                    </a:rPr>
                                    <m:t>𝑁</m:t>
                                  </m:r>
                                  <m:r>
                                    <a:rPr lang="it-IT" b="0" i="1" smtClean="0">
                                      <a:latin typeface="Cambria Math" panose="02040503050406030204" pitchFamily="18" charset="0"/>
                                    </a:rPr>
                                    <m:t>/2</m:t>
                                  </m:r>
                                </m:den>
                              </m:f>
                              <m:r>
                                <a:rPr lang="it-IT" b="0" i="1" smtClean="0">
                                  <a:latin typeface="Cambria Math" panose="02040503050406030204" pitchFamily="18" charset="0"/>
                                </a:rPr>
                                <m:t>𝑚𝑘</m:t>
                              </m:r>
                            </m:sup>
                          </m:sSup>
                        </m:e>
                      </m:nary>
                      <m:r>
                        <a:rPr lang="it-IT" b="0" i="1" smtClean="0">
                          <a:latin typeface="Cambria Math" panose="02040503050406030204" pitchFamily="18" charset="0"/>
                        </a:rPr>
                        <m:t>+</m:t>
                      </m:r>
                      <m:sSup>
                        <m:sSupPr>
                          <m:ctrlPr>
                            <a:rPr lang="it-IT" b="0" i="1" smtClean="0">
                              <a:latin typeface="Cambria Math" panose="02040503050406030204" pitchFamily="18" charset="0"/>
                            </a:rPr>
                          </m:ctrlPr>
                        </m:sSupPr>
                        <m:e>
                          <m:r>
                            <a:rPr lang="it-IT" b="0" i="1" smtClean="0">
                              <a:latin typeface="Cambria Math" panose="02040503050406030204" pitchFamily="18" charset="0"/>
                            </a:rPr>
                            <m:t>𝑒</m:t>
                          </m:r>
                        </m:e>
                        <m:sup>
                          <m:r>
                            <a:rPr lang="it-IT" b="0" i="1" smtClean="0">
                              <a:latin typeface="Cambria Math" panose="02040503050406030204" pitchFamily="18" charset="0"/>
                            </a:rPr>
                            <m:t>−</m:t>
                          </m:r>
                          <m:f>
                            <m:fPr>
                              <m:ctrlPr>
                                <a:rPr lang="it-IT" b="0" i="1" smtClean="0">
                                  <a:latin typeface="Cambria Math" panose="02040503050406030204" pitchFamily="18" charset="0"/>
                                </a:rPr>
                              </m:ctrlPr>
                            </m:fPr>
                            <m:num>
                              <m:r>
                                <a:rPr lang="it-IT" b="0" i="1" smtClean="0">
                                  <a:latin typeface="Cambria Math" panose="02040503050406030204" pitchFamily="18" charset="0"/>
                                </a:rPr>
                                <m:t>2</m:t>
                              </m:r>
                              <m:r>
                                <a:rPr lang="it-IT" b="0" i="1" smtClean="0">
                                  <a:latin typeface="Cambria Math" panose="02040503050406030204" pitchFamily="18" charset="0"/>
                                  <a:ea typeface="Cambria Math" panose="02040503050406030204" pitchFamily="18" charset="0"/>
                                </a:rPr>
                                <m:t>𝜋</m:t>
                              </m:r>
                              <m:r>
                                <a:rPr lang="it-IT" b="0" i="1" smtClean="0">
                                  <a:latin typeface="Cambria Math" panose="02040503050406030204" pitchFamily="18" charset="0"/>
                                  <a:ea typeface="Cambria Math" panose="02040503050406030204" pitchFamily="18" charset="0"/>
                                </a:rPr>
                                <m:t>𝑖</m:t>
                              </m:r>
                            </m:num>
                            <m:den>
                              <m:r>
                                <a:rPr lang="it-IT" b="0" i="1" smtClean="0">
                                  <a:latin typeface="Cambria Math" panose="02040503050406030204" pitchFamily="18" charset="0"/>
                                </a:rPr>
                                <m:t>𝑁</m:t>
                              </m:r>
                            </m:den>
                          </m:f>
                          <m:r>
                            <a:rPr lang="it-IT" b="0" i="1" smtClean="0">
                              <a:latin typeface="Cambria Math" panose="02040503050406030204" pitchFamily="18" charset="0"/>
                            </a:rPr>
                            <m:t>𝑘</m:t>
                          </m:r>
                        </m:sup>
                      </m:sSup>
                      <m:nary>
                        <m:naryPr>
                          <m:chr m:val="∑"/>
                          <m:ctrlPr>
                            <a:rPr lang="it-IT" b="0" i="1" smtClean="0">
                              <a:latin typeface="Cambria Math" panose="02040503050406030204" pitchFamily="18" charset="0"/>
                            </a:rPr>
                          </m:ctrlPr>
                        </m:naryPr>
                        <m:sub>
                          <m:r>
                            <a:rPr lang="it-IT" b="0" i="1" smtClean="0">
                              <a:latin typeface="Cambria Math" panose="02040503050406030204" pitchFamily="18" charset="0"/>
                            </a:rPr>
                            <m:t>𝑚</m:t>
                          </m:r>
                          <m:r>
                            <a:rPr lang="it-IT" b="0" i="1" smtClean="0">
                              <a:latin typeface="Cambria Math" panose="02040503050406030204" pitchFamily="18" charset="0"/>
                            </a:rPr>
                            <m:t>=0</m:t>
                          </m:r>
                        </m:sub>
                        <m:sup>
                          <m:r>
                            <a:rPr lang="it-IT" b="0" i="1" smtClean="0">
                              <a:latin typeface="Cambria Math" panose="02040503050406030204" pitchFamily="18" charset="0"/>
                            </a:rPr>
                            <m:t>𝑁</m:t>
                          </m:r>
                          <m:r>
                            <a:rPr lang="it-IT" b="0" i="1" smtClean="0">
                              <a:latin typeface="Cambria Math" panose="02040503050406030204" pitchFamily="18" charset="0"/>
                            </a:rPr>
                            <m:t>/2−1</m:t>
                          </m:r>
                        </m:sup>
                        <m:e>
                          <m:sSub>
                            <m:sSubPr>
                              <m:ctrlPr>
                                <a:rPr lang="it-IT" b="0" i="1" smtClean="0">
                                  <a:latin typeface="Cambria Math" panose="02040503050406030204" pitchFamily="18" charset="0"/>
                                </a:rPr>
                              </m:ctrlPr>
                            </m:sSubPr>
                            <m:e>
                              <m:r>
                                <a:rPr lang="it-IT" b="0" i="1" smtClean="0">
                                  <a:latin typeface="Cambria Math" panose="02040503050406030204" pitchFamily="18" charset="0"/>
                                </a:rPr>
                                <m:t>𝑥</m:t>
                              </m:r>
                            </m:e>
                            <m:sub>
                              <m:r>
                                <a:rPr lang="it-IT" b="0" i="1" smtClean="0">
                                  <a:latin typeface="Cambria Math" panose="02040503050406030204" pitchFamily="18" charset="0"/>
                                </a:rPr>
                                <m:t>2</m:t>
                              </m:r>
                              <m:r>
                                <a:rPr lang="it-IT" b="0" i="1" smtClean="0">
                                  <a:latin typeface="Cambria Math" panose="02040503050406030204" pitchFamily="18" charset="0"/>
                                </a:rPr>
                                <m:t>𝑚</m:t>
                              </m:r>
                              <m:r>
                                <a:rPr lang="it-IT" b="0" i="1" smtClean="0">
                                  <a:latin typeface="Cambria Math" panose="02040503050406030204" pitchFamily="18" charset="0"/>
                                </a:rPr>
                                <m:t>+1</m:t>
                              </m:r>
                            </m:sub>
                          </m:sSub>
                          <m:sSup>
                            <m:sSupPr>
                              <m:ctrlPr>
                                <a:rPr lang="it-IT" b="0" i="1" smtClean="0">
                                  <a:latin typeface="Cambria Math" panose="02040503050406030204" pitchFamily="18" charset="0"/>
                                </a:rPr>
                              </m:ctrlPr>
                            </m:sSupPr>
                            <m:e>
                              <m:r>
                                <a:rPr lang="it-IT" b="0" i="1" smtClean="0">
                                  <a:latin typeface="Cambria Math" panose="02040503050406030204" pitchFamily="18" charset="0"/>
                                </a:rPr>
                                <m:t>𝑒</m:t>
                              </m:r>
                            </m:e>
                            <m:sup>
                              <m:r>
                                <a:rPr lang="it-IT" b="0" i="1" smtClean="0">
                                  <a:latin typeface="Cambria Math" panose="02040503050406030204" pitchFamily="18" charset="0"/>
                                </a:rPr>
                                <m:t>−</m:t>
                              </m:r>
                              <m:f>
                                <m:fPr>
                                  <m:ctrlPr>
                                    <a:rPr lang="it-IT" b="0" i="1" smtClean="0">
                                      <a:latin typeface="Cambria Math" panose="02040503050406030204" pitchFamily="18" charset="0"/>
                                    </a:rPr>
                                  </m:ctrlPr>
                                </m:fPr>
                                <m:num>
                                  <m:r>
                                    <a:rPr lang="it-IT" b="0" i="1" smtClean="0">
                                      <a:latin typeface="Cambria Math" panose="02040503050406030204" pitchFamily="18" charset="0"/>
                                    </a:rPr>
                                    <m:t>2</m:t>
                                  </m:r>
                                  <m:r>
                                    <a:rPr lang="it-IT" b="0" i="1" smtClean="0">
                                      <a:latin typeface="Cambria Math" panose="02040503050406030204" pitchFamily="18" charset="0"/>
                                      <a:ea typeface="Cambria Math" panose="02040503050406030204" pitchFamily="18" charset="0"/>
                                    </a:rPr>
                                    <m:t>𝜋</m:t>
                                  </m:r>
                                  <m:r>
                                    <a:rPr lang="it-IT" b="0" i="1" smtClean="0">
                                      <a:latin typeface="Cambria Math" panose="02040503050406030204" pitchFamily="18" charset="0"/>
                                      <a:ea typeface="Cambria Math" panose="02040503050406030204" pitchFamily="18" charset="0"/>
                                    </a:rPr>
                                    <m:t>𝑖</m:t>
                                  </m:r>
                                </m:num>
                                <m:den>
                                  <m:r>
                                    <a:rPr lang="it-IT" b="0" i="1" smtClean="0">
                                      <a:latin typeface="Cambria Math" panose="02040503050406030204" pitchFamily="18" charset="0"/>
                                    </a:rPr>
                                    <m:t>𝑁</m:t>
                                  </m:r>
                                  <m:r>
                                    <a:rPr lang="it-IT" b="0" i="1" smtClean="0">
                                      <a:latin typeface="Cambria Math" panose="02040503050406030204" pitchFamily="18" charset="0"/>
                                    </a:rPr>
                                    <m:t>/2</m:t>
                                  </m:r>
                                </m:den>
                              </m:f>
                              <m:r>
                                <a:rPr lang="it-IT" b="0" i="1" smtClean="0">
                                  <a:latin typeface="Cambria Math" panose="02040503050406030204" pitchFamily="18" charset="0"/>
                                </a:rPr>
                                <m:t>𝑚𝑘</m:t>
                              </m:r>
                            </m:sup>
                          </m:sSup>
                        </m:e>
                      </m:nary>
                    </m:oMath>
                  </m:oMathPara>
                </a14:m>
                <a:endParaRPr lang="it-IT" dirty="0"/>
              </a:p>
              <a:p>
                <a:pPr marL="0" indent="0" algn="ctr">
                  <a:buNone/>
                </a:pPr>
                <a:endParaRPr lang="it-IT" dirty="0"/>
              </a:p>
              <a:p>
                <a:pPr marL="0" indent="0" algn="just">
                  <a:buNone/>
                </a:pPr>
                <a:r>
                  <a:rPr lang="en-US" dirty="0"/>
                  <a:t>Then we can rewrite everything as:</a:t>
                </a: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it-IT" b="0" i="1" smtClean="0">
                              <a:latin typeface="Cambria Math" panose="02040503050406030204" pitchFamily="18" charset="0"/>
                            </a:rPr>
                            <m:t>𝑋</m:t>
                          </m:r>
                        </m:e>
                        <m:sub>
                          <m:r>
                            <a:rPr lang="it-IT" b="0" i="1" smtClean="0">
                              <a:latin typeface="Cambria Math" panose="02040503050406030204" pitchFamily="18" charset="0"/>
                            </a:rPr>
                            <m:t>𝑘</m:t>
                          </m:r>
                        </m:sub>
                      </m:sSub>
                      <m:r>
                        <a:rPr lang="it-IT" b="0" i="1" smtClean="0">
                          <a:latin typeface="Cambria Math" panose="02040503050406030204" pitchFamily="18" charset="0"/>
                        </a:rPr>
                        <m:t>=</m:t>
                      </m:r>
                      <m:sSub>
                        <m:sSubPr>
                          <m:ctrlPr>
                            <a:rPr lang="it-IT" b="0" i="1" smtClean="0">
                              <a:latin typeface="Cambria Math" panose="02040503050406030204" pitchFamily="18" charset="0"/>
                            </a:rPr>
                          </m:ctrlPr>
                        </m:sSubPr>
                        <m:e>
                          <m:r>
                            <a:rPr lang="it-IT" b="0" i="1" smtClean="0">
                              <a:latin typeface="Cambria Math" panose="02040503050406030204" pitchFamily="18" charset="0"/>
                            </a:rPr>
                            <m:t>𝐸</m:t>
                          </m:r>
                        </m:e>
                        <m:sub>
                          <m:r>
                            <a:rPr lang="it-IT" b="0" i="1" smtClean="0">
                              <a:latin typeface="Cambria Math" panose="02040503050406030204" pitchFamily="18" charset="0"/>
                            </a:rPr>
                            <m:t>𝑘</m:t>
                          </m:r>
                        </m:sub>
                      </m:sSub>
                      <m:r>
                        <a:rPr lang="it-IT" b="0" i="1" smtClean="0">
                          <a:latin typeface="Cambria Math" panose="02040503050406030204" pitchFamily="18" charset="0"/>
                        </a:rPr>
                        <m:t>+</m:t>
                      </m:r>
                      <m:r>
                        <m:rPr>
                          <m:nor/>
                        </m:rPr>
                        <a:rPr lang="it-IT" dirty="0"/>
                        <m:t> </m:t>
                      </m:r>
                      <m:sSup>
                        <m:sSupPr>
                          <m:ctrlPr>
                            <a:rPr lang="it-IT" b="0" i="1" smtClean="0">
                              <a:latin typeface="Cambria Math" panose="02040503050406030204" pitchFamily="18" charset="0"/>
                            </a:rPr>
                          </m:ctrlPr>
                        </m:sSupPr>
                        <m:e>
                          <m:r>
                            <a:rPr lang="it-IT" b="0" i="1" smtClean="0">
                              <a:latin typeface="Cambria Math" panose="02040503050406030204" pitchFamily="18" charset="0"/>
                            </a:rPr>
                            <m:t>𝑒</m:t>
                          </m:r>
                        </m:e>
                        <m:sup>
                          <m:r>
                            <a:rPr lang="it-IT" b="0" i="1" smtClean="0">
                              <a:latin typeface="Cambria Math" panose="02040503050406030204" pitchFamily="18" charset="0"/>
                            </a:rPr>
                            <m:t>−</m:t>
                          </m:r>
                          <m:f>
                            <m:fPr>
                              <m:ctrlPr>
                                <a:rPr lang="it-IT" b="0" i="1" smtClean="0">
                                  <a:latin typeface="Cambria Math" panose="02040503050406030204" pitchFamily="18" charset="0"/>
                                </a:rPr>
                              </m:ctrlPr>
                            </m:fPr>
                            <m:num>
                              <m:r>
                                <a:rPr lang="it-IT" b="0" i="1" smtClean="0">
                                  <a:latin typeface="Cambria Math" panose="02040503050406030204" pitchFamily="18" charset="0"/>
                                </a:rPr>
                                <m:t>2</m:t>
                              </m:r>
                              <m:r>
                                <a:rPr lang="it-IT" b="0" i="1" smtClean="0">
                                  <a:latin typeface="Cambria Math" panose="02040503050406030204" pitchFamily="18" charset="0"/>
                                  <a:ea typeface="Cambria Math" panose="02040503050406030204" pitchFamily="18" charset="0"/>
                                </a:rPr>
                                <m:t>𝜋</m:t>
                              </m:r>
                              <m:r>
                                <a:rPr lang="it-IT" b="0" i="1" smtClean="0">
                                  <a:latin typeface="Cambria Math" panose="02040503050406030204" pitchFamily="18" charset="0"/>
                                  <a:ea typeface="Cambria Math" panose="02040503050406030204" pitchFamily="18" charset="0"/>
                                </a:rPr>
                                <m:t>𝑖</m:t>
                              </m:r>
                            </m:num>
                            <m:den>
                              <m:r>
                                <a:rPr lang="it-IT" b="0" i="1" smtClean="0">
                                  <a:latin typeface="Cambria Math" panose="02040503050406030204" pitchFamily="18" charset="0"/>
                                </a:rPr>
                                <m:t>𝑁</m:t>
                              </m:r>
                            </m:den>
                          </m:f>
                          <m:r>
                            <a:rPr lang="it-IT" b="0" i="1" smtClean="0">
                              <a:latin typeface="Cambria Math" panose="02040503050406030204" pitchFamily="18" charset="0"/>
                            </a:rPr>
                            <m:t>𝑘</m:t>
                          </m:r>
                        </m:sup>
                      </m:sSup>
                      <m:sSub>
                        <m:sSubPr>
                          <m:ctrlPr>
                            <a:rPr lang="it-IT" b="0" i="1" smtClean="0">
                              <a:latin typeface="Cambria Math" panose="02040503050406030204" pitchFamily="18" charset="0"/>
                            </a:rPr>
                          </m:ctrlPr>
                        </m:sSubPr>
                        <m:e>
                          <m:r>
                            <a:rPr lang="it-IT" b="0" i="1" smtClean="0">
                              <a:latin typeface="Cambria Math" panose="02040503050406030204" pitchFamily="18" charset="0"/>
                            </a:rPr>
                            <m:t>𝑂</m:t>
                          </m:r>
                        </m:e>
                        <m:sub>
                          <m:r>
                            <a:rPr lang="it-IT" b="0" i="1" smtClean="0">
                              <a:latin typeface="Cambria Math" panose="02040503050406030204" pitchFamily="18" charset="0"/>
                            </a:rPr>
                            <m:t>𝑘</m:t>
                          </m:r>
                        </m:sub>
                      </m:sSub>
                    </m:oMath>
                  </m:oMathPara>
                </a14:m>
                <a:endParaRPr lang="en-US" dirty="0"/>
              </a:p>
              <a:p>
                <a:pPr marL="0" indent="0" algn="ctr">
                  <a:buNone/>
                </a:pPr>
                <a14:m>
                  <m:oMath xmlns:m="http://schemas.openxmlformats.org/officeDocument/2006/math">
                    <m:sSub>
                      <m:sSubPr>
                        <m:ctrlPr>
                          <a:rPr lang="it-IT" i="1" smtClean="0">
                            <a:latin typeface="Cambria Math" panose="02040503050406030204" pitchFamily="18" charset="0"/>
                          </a:rPr>
                        </m:ctrlPr>
                      </m:sSubPr>
                      <m:e>
                        <m:r>
                          <a:rPr lang="it-IT" b="0" i="1" smtClean="0">
                            <a:latin typeface="Cambria Math" panose="02040503050406030204" pitchFamily="18" charset="0"/>
                          </a:rPr>
                          <m:t>𝑋</m:t>
                        </m:r>
                      </m:e>
                      <m:sub>
                        <m:r>
                          <a:rPr lang="it-IT" b="0" i="1" smtClean="0">
                            <a:latin typeface="Cambria Math" panose="02040503050406030204" pitchFamily="18" charset="0"/>
                          </a:rPr>
                          <m:t>𝑘</m:t>
                        </m:r>
                        <m:r>
                          <a:rPr lang="it-IT" b="0" i="1" smtClean="0">
                            <a:latin typeface="Cambria Math" panose="02040503050406030204" pitchFamily="18" charset="0"/>
                          </a:rPr>
                          <m:t>+</m:t>
                        </m:r>
                        <m:f>
                          <m:fPr>
                            <m:ctrlPr>
                              <a:rPr lang="it-IT" b="0" i="1" smtClean="0">
                                <a:latin typeface="Cambria Math" panose="02040503050406030204" pitchFamily="18" charset="0"/>
                              </a:rPr>
                            </m:ctrlPr>
                          </m:fPr>
                          <m:num>
                            <m:r>
                              <a:rPr lang="it-IT" b="0" i="1" smtClean="0">
                                <a:latin typeface="Cambria Math" panose="02040503050406030204" pitchFamily="18" charset="0"/>
                              </a:rPr>
                              <m:t>𝑁</m:t>
                            </m:r>
                          </m:num>
                          <m:den>
                            <m:r>
                              <a:rPr lang="it-IT" b="0" i="1" smtClean="0">
                                <a:latin typeface="Cambria Math" panose="02040503050406030204" pitchFamily="18" charset="0"/>
                              </a:rPr>
                              <m:t>2</m:t>
                            </m:r>
                          </m:den>
                        </m:f>
                      </m:sub>
                    </m:sSub>
                    <m:r>
                      <a:rPr lang="it-IT" b="0" i="1" smtClean="0">
                        <a:latin typeface="Cambria Math" panose="02040503050406030204" pitchFamily="18" charset="0"/>
                      </a:rPr>
                      <m:t>= </m:t>
                    </m:r>
                    <m:sSub>
                      <m:sSubPr>
                        <m:ctrlPr>
                          <a:rPr lang="it-IT" b="0" i="1" smtClean="0">
                            <a:latin typeface="Cambria Math" panose="02040503050406030204" pitchFamily="18" charset="0"/>
                          </a:rPr>
                        </m:ctrlPr>
                      </m:sSubPr>
                      <m:e>
                        <m:r>
                          <a:rPr lang="it-IT" b="0" i="1" smtClean="0">
                            <a:latin typeface="Cambria Math" panose="02040503050406030204" pitchFamily="18" charset="0"/>
                          </a:rPr>
                          <m:t>𝐸</m:t>
                        </m:r>
                      </m:e>
                      <m:sub>
                        <m:r>
                          <a:rPr lang="it-IT" b="0" i="1" smtClean="0">
                            <a:latin typeface="Cambria Math" panose="02040503050406030204" pitchFamily="18" charset="0"/>
                          </a:rPr>
                          <m:t>𝑘</m:t>
                        </m:r>
                      </m:sub>
                    </m:sSub>
                    <m:r>
                      <a:rPr lang="it-IT" b="0" i="1" smtClean="0">
                        <a:latin typeface="Cambria Math" panose="02040503050406030204" pitchFamily="18" charset="0"/>
                      </a:rPr>
                      <m:t>−</m:t>
                    </m:r>
                  </m:oMath>
                </a14:m>
                <a:r>
                  <a:rPr lang="it-IT" dirty="0"/>
                  <a:t> </a:t>
                </a:r>
                <a14:m>
                  <m:oMath xmlns:m="http://schemas.openxmlformats.org/officeDocument/2006/math">
                    <m:sSup>
                      <m:sSupPr>
                        <m:ctrlPr>
                          <a:rPr lang="it-IT" b="0" i="1" smtClean="0">
                            <a:latin typeface="Cambria Math" panose="02040503050406030204" pitchFamily="18" charset="0"/>
                          </a:rPr>
                        </m:ctrlPr>
                      </m:sSupPr>
                      <m:e>
                        <m:r>
                          <a:rPr lang="it-IT" b="0" i="1" smtClean="0">
                            <a:latin typeface="Cambria Math" panose="02040503050406030204" pitchFamily="18" charset="0"/>
                          </a:rPr>
                          <m:t>𝑒</m:t>
                        </m:r>
                      </m:e>
                      <m:sup>
                        <m:r>
                          <a:rPr lang="it-IT" b="0" i="1" smtClean="0">
                            <a:latin typeface="Cambria Math" panose="02040503050406030204" pitchFamily="18" charset="0"/>
                          </a:rPr>
                          <m:t>−</m:t>
                        </m:r>
                        <m:f>
                          <m:fPr>
                            <m:ctrlPr>
                              <a:rPr lang="it-IT" b="0" i="1" smtClean="0">
                                <a:latin typeface="Cambria Math" panose="02040503050406030204" pitchFamily="18" charset="0"/>
                              </a:rPr>
                            </m:ctrlPr>
                          </m:fPr>
                          <m:num>
                            <m:r>
                              <a:rPr lang="it-IT" b="0" i="1" smtClean="0">
                                <a:latin typeface="Cambria Math" panose="02040503050406030204" pitchFamily="18" charset="0"/>
                              </a:rPr>
                              <m:t>2</m:t>
                            </m:r>
                            <m:r>
                              <a:rPr lang="it-IT" b="0" i="1" smtClean="0">
                                <a:latin typeface="Cambria Math" panose="02040503050406030204" pitchFamily="18" charset="0"/>
                                <a:ea typeface="Cambria Math" panose="02040503050406030204" pitchFamily="18" charset="0"/>
                              </a:rPr>
                              <m:t>𝜋</m:t>
                            </m:r>
                            <m:r>
                              <a:rPr lang="it-IT" b="0" i="1" smtClean="0">
                                <a:latin typeface="Cambria Math" panose="02040503050406030204" pitchFamily="18" charset="0"/>
                                <a:ea typeface="Cambria Math" panose="02040503050406030204" pitchFamily="18" charset="0"/>
                              </a:rPr>
                              <m:t>𝑖</m:t>
                            </m:r>
                          </m:num>
                          <m:den>
                            <m:r>
                              <a:rPr lang="it-IT" b="0" i="1" smtClean="0">
                                <a:latin typeface="Cambria Math" panose="02040503050406030204" pitchFamily="18" charset="0"/>
                              </a:rPr>
                              <m:t>𝑁</m:t>
                            </m:r>
                          </m:den>
                        </m:f>
                        <m:r>
                          <a:rPr lang="it-IT" b="0" i="1" smtClean="0">
                            <a:latin typeface="Cambria Math" panose="02040503050406030204" pitchFamily="18" charset="0"/>
                          </a:rPr>
                          <m:t>𝑘</m:t>
                        </m:r>
                      </m:sup>
                    </m:sSup>
                    <m:sSub>
                      <m:sSubPr>
                        <m:ctrlPr>
                          <a:rPr lang="it-IT" b="0" i="1" smtClean="0">
                            <a:latin typeface="Cambria Math" panose="02040503050406030204" pitchFamily="18" charset="0"/>
                          </a:rPr>
                        </m:ctrlPr>
                      </m:sSubPr>
                      <m:e>
                        <m:r>
                          <a:rPr lang="it-IT" b="0" i="1" smtClean="0">
                            <a:latin typeface="Cambria Math" panose="02040503050406030204" pitchFamily="18" charset="0"/>
                          </a:rPr>
                          <m:t>𝑂</m:t>
                        </m:r>
                      </m:e>
                      <m:sub>
                        <m:r>
                          <a:rPr lang="it-IT" b="0" i="1" smtClean="0">
                            <a:latin typeface="Cambria Math" panose="02040503050406030204" pitchFamily="18" charset="0"/>
                          </a:rPr>
                          <m:t>𝑘</m:t>
                        </m:r>
                      </m:sub>
                    </m:sSub>
                  </m:oMath>
                </a14:m>
                <a:endParaRPr lang="en-US" dirty="0"/>
              </a:p>
            </p:txBody>
          </p:sp>
        </mc:Choice>
        <mc:Fallback xmlns="">
          <p:sp>
            <p:nvSpPr>
              <p:cNvPr id="3" name="Segnaposto contenuto 2">
                <a:extLst>
                  <a:ext uri="{FF2B5EF4-FFF2-40B4-BE49-F238E27FC236}">
                    <a16:creationId xmlns:a16="http://schemas.microsoft.com/office/drawing/2014/main" id="{BAA45B08-A48E-F065-0F69-C38A2250A7C3}"/>
                  </a:ext>
                </a:extLst>
              </p:cNvPr>
              <p:cNvSpPr>
                <a:spLocks noGrp="1" noRot="1" noChangeAspect="1" noMove="1" noResize="1" noEditPoints="1" noAdjustHandles="1" noChangeArrowheads="1" noChangeShapeType="1" noTextEdit="1"/>
              </p:cNvSpPr>
              <p:nvPr>
                <p:ph idx="1"/>
              </p:nvPr>
            </p:nvSpPr>
            <p:spPr>
              <a:xfrm>
                <a:off x="838200" y="643467"/>
                <a:ext cx="10515600" cy="5533496"/>
              </a:xfrm>
              <a:blipFill>
                <a:blip r:embed="rId2"/>
                <a:stretch>
                  <a:fillRect l="-1217" t="-1433" r="-1159"/>
                </a:stretch>
              </a:blipFill>
            </p:spPr>
            <p:txBody>
              <a:bodyPr/>
              <a:lstStyle/>
              <a:p>
                <a:r>
                  <a:rPr lang="it-IT">
                    <a:noFill/>
                  </a:rPr>
                  <a:t> </a:t>
                </a:r>
              </a:p>
            </p:txBody>
          </p:sp>
        </mc:Fallback>
      </mc:AlternateContent>
    </p:spTree>
    <p:extLst>
      <p:ext uri="{BB962C8B-B14F-4D97-AF65-F5344CB8AC3E}">
        <p14:creationId xmlns:p14="http://schemas.microsoft.com/office/powerpoint/2010/main" val="40333242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875D0D8-A138-FD0D-779A-DC9065FC1B81}"/>
              </a:ext>
            </a:extLst>
          </p:cNvPr>
          <p:cNvSpPr>
            <a:spLocks noGrp="1"/>
          </p:cNvSpPr>
          <p:nvPr>
            <p:ph type="title"/>
          </p:nvPr>
        </p:nvSpPr>
        <p:spPr>
          <a:xfrm>
            <a:off x="838200" y="365125"/>
            <a:ext cx="10515600" cy="6069542"/>
          </a:xfrm>
        </p:spPr>
        <p:txBody>
          <a:bodyPr>
            <a:normAutofit/>
          </a:bodyPr>
          <a:lstStyle/>
          <a:p>
            <a:pPr algn="ctr"/>
            <a:r>
              <a:rPr lang="it-IT" sz="6600" dirty="0">
                <a:solidFill>
                  <a:srgbClr val="0070C0"/>
                </a:solidFill>
              </a:rPr>
              <a:t>1D FFT</a:t>
            </a:r>
          </a:p>
        </p:txBody>
      </p:sp>
    </p:spTree>
    <p:extLst>
      <p:ext uri="{BB962C8B-B14F-4D97-AF65-F5344CB8AC3E}">
        <p14:creationId xmlns:p14="http://schemas.microsoft.com/office/powerpoint/2010/main" val="6298121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9A8973D-47F3-5A30-EBFC-545C9F0B7E91}"/>
              </a:ext>
            </a:extLst>
          </p:cNvPr>
          <p:cNvSpPr>
            <a:spLocks noGrp="1"/>
          </p:cNvSpPr>
          <p:nvPr>
            <p:ph type="title"/>
          </p:nvPr>
        </p:nvSpPr>
        <p:spPr>
          <a:xfrm>
            <a:off x="643467" y="321734"/>
            <a:ext cx="10905066" cy="1135737"/>
          </a:xfrm>
        </p:spPr>
        <p:txBody>
          <a:bodyPr>
            <a:normAutofit/>
          </a:bodyPr>
          <a:lstStyle/>
          <a:p>
            <a:r>
              <a:rPr lang="it-IT" sz="3600" dirty="0">
                <a:solidFill>
                  <a:srgbClr val="0070C0"/>
                </a:solidFill>
              </a:rPr>
              <a:t>Recursive </a:t>
            </a:r>
            <a:r>
              <a:rPr lang="en-US" sz="3600" dirty="0">
                <a:solidFill>
                  <a:srgbClr val="0070C0"/>
                </a:solidFill>
              </a:rPr>
              <a:t>algorithm</a:t>
            </a:r>
          </a:p>
        </p:txBody>
      </p:sp>
      <p:sp>
        <p:nvSpPr>
          <p:cNvPr id="3" name="Segnaposto contenuto 2">
            <a:extLst>
              <a:ext uri="{FF2B5EF4-FFF2-40B4-BE49-F238E27FC236}">
                <a16:creationId xmlns:a16="http://schemas.microsoft.com/office/drawing/2014/main" id="{8D787CC2-0708-8EE3-7FE6-CB4933C9E624}"/>
              </a:ext>
            </a:extLst>
          </p:cNvPr>
          <p:cNvSpPr>
            <a:spLocks noGrp="1"/>
          </p:cNvSpPr>
          <p:nvPr>
            <p:ph idx="1"/>
          </p:nvPr>
        </p:nvSpPr>
        <p:spPr>
          <a:xfrm>
            <a:off x="643469" y="1782981"/>
            <a:ext cx="4008384" cy="4393982"/>
          </a:xfrm>
        </p:spPr>
        <p:txBody>
          <a:bodyPr>
            <a:normAutofit/>
          </a:bodyPr>
          <a:lstStyle/>
          <a:p>
            <a:pPr marL="0" indent="0">
              <a:buNone/>
            </a:pPr>
            <a:r>
              <a:rPr lang="en-US" sz="2000" dirty="0"/>
              <a:t>We can implement the Cooley-Tuckey algorithm by writing a recursive function that exploits the symmetry we saw in the previous slide by dividing the inputs between those that have even and odd indexes at each step.</a:t>
            </a:r>
          </a:p>
          <a:p>
            <a:pPr marL="0" indent="0">
              <a:buNone/>
            </a:pPr>
            <a:endParaRPr lang="en-US" sz="2000" dirty="0"/>
          </a:p>
        </p:txBody>
      </p:sp>
      <p:pic>
        <p:nvPicPr>
          <p:cNvPr id="5" name="Immagine 4">
            <a:extLst>
              <a:ext uri="{FF2B5EF4-FFF2-40B4-BE49-F238E27FC236}">
                <a16:creationId xmlns:a16="http://schemas.microsoft.com/office/drawing/2014/main" id="{7487C149-E1BB-98F7-3F52-BC983CD1F5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78548" y="1782981"/>
            <a:ext cx="5086755" cy="4361892"/>
          </a:xfrm>
          <a:prstGeom prst="rect">
            <a:avLst/>
          </a:prstGeom>
        </p:spPr>
      </p:pic>
    </p:spTree>
    <p:extLst>
      <p:ext uri="{BB962C8B-B14F-4D97-AF65-F5344CB8AC3E}">
        <p14:creationId xmlns:p14="http://schemas.microsoft.com/office/powerpoint/2010/main" val="18964163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8C7DCCA-C663-9BBE-2FE4-49BFD83B15C7}"/>
              </a:ext>
            </a:extLst>
          </p:cNvPr>
          <p:cNvSpPr>
            <a:spLocks noGrp="1"/>
          </p:cNvSpPr>
          <p:nvPr>
            <p:ph type="title"/>
          </p:nvPr>
        </p:nvSpPr>
        <p:spPr>
          <a:xfrm>
            <a:off x="838200" y="365126"/>
            <a:ext cx="10515600" cy="867622"/>
          </a:xfrm>
        </p:spPr>
        <p:txBody>
          <a:bodyPr/>
          <a:lstStyle/>
          <a:p>
            <a:r>
              <a:rPr lang="it-IT" dirty="0">
                <a:solidFill>
                  <a:srgbClr val="0070C0"/>
                </a:solidFill>
              </a:rPr>
              <a:t>Iterative </a:t>
            </a:r>
            <a:r>
              <a:rPr lang="en-US" dirty="0">
                <a:solidFill>
                  <a:srgbClr val="0070C0"/>
                </a:solidFill>
              </a:rPr>
              <a:t>algorithm</a:t>
            </a:r>
          </a:p>
        </p:txBody>
      </p:sp>
      <p:sp>
        <p:nvSpPr>
          <p:cNvPr id="3" name="Segnaposto contenuto 2">
            <a:extLst>
              <a:ext uri="{FF2B5EF4-FFF2-40B4-BE49-F238E27FC236}">
                <a16:creationId xmlns:a16="http://schemas.microsoft.com/office/drawing/2014/main" id="{EC91EE8E-DA91-7FEA-B34C-6D856C768EC1}"/>
              </a:ext>
            </a:extLst>
          </p:cNvPr>
          <p:cNvSpPr>
            <a:spLocks noGrp="1"/>
          </p:cNvSpPr>
          <p:nvPr>
            <p:ph idx="1"/>
          </p:nvPr>
        </p:nvSpPr>
        <p:spPr>
          <a:xfrm>
            <a:off x="838200" y="1171787"/>
            <a:ext cx="10515600" cy="1915362"/>
          </a:xfrm>
        </p:spPr>
        <p:txBody>
          <a:bodyPr/>
          <a:lstStyle/>
          <a:p>
            <a:pPr marL="0" indent="0" algn="just">
              <a:buNone/>
            </a:pPr>
            <a:r>
              <a:rPr lang="en-US" dirty="0"/>
              <a:t>Although it is the simplest solution, in general it is better to avoid recursive algorithms because they are less efficient and, in this case, more complex to parallelize.</a:t>
            </a:r>
          </a:p>
          <a:p>
            <a:pPr marL="0" indent="0" algn="just">
              <a:buNone/>
            </a:pPr>
            <a:r>
              <a:rPr lang="en-US" dirty="0"/>
              <a:t>We then write an algorithm that doesn’t need recursion.</a:t>
            </a:r>
          </a:p>
        </p:txBody>
      </p:sp>
      <p:pic>
        <p:nvPicPr>
          <p:cNvPr id="5" name="Immagine 4" descr="Immagine che contiene testo, elettronico, cellulare&#10;&#10;Descrizione generata automaticamente">
            <a:extLst>
              <a:ext uri="{FF2B5EF4-FFF2-40B4-BE49-F238E27FC236}">
                <a16:creationId xmlns:a16="http://schemas.microsoft.com/office/drawing/2014/main" id="{9F449D02-AF70-F3AE-091F-5B303A9CA7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3087149"/>
            <a:ext cx="3057585" cy="2826163"/>
          </a:xfrm>
          <a:prstGeom prst="rect">
            <a:avLst/>
          </a:prstGeom>
        </p:spPr>
      </p:pic>
      <p:sp>
        <p:nvSpPr>
          <p:cNvPr id="6" name="CasellaDiTesto 5">
            <a:extLst>
              <a:ext uri="{FF2B5EF4-FFF2-40B4-BE49-F238E27FC236}">
                <a16:creationId xmlns:a16="http://schemas.microsoft.com/office/drawing/2014/main" id="{125415C0-F78D-32FC-EECA-BB8F09E69377}"/>
              </a:ext>
            </a:extLst>
          </p:cNvPr>
          <p:cNvSpPr txBox="1"/>
          <p:nvPr/>
        </p:nvSpPr>
        <p:spPr>
          <a:xfrm>
            <a:off x="4287520" y="3169920"/>
            <a:ext cx="7066280" cy="2677656"/>
          </a:xfrm>
          <a:prstGeom prst="rect">
            <a:avLst/>
          </a:prstGeom>
          <a:noFill/>
        </p:spPr>
        <p:txBody>
          <a:bodyPr wrap="square" rtlCol="0">
            <a:spAutoFit/>
          </a:bodyPr>
          <a:lstStyle/>
          <a:p>
            <a:pPr algn="just"/>
            <a:r>
              <a:rPr lang="en-US" sz="2800" dirty="0"/>
              <a:t>First, we modify the order of the inputs using a bit reversal algorithm: by doing so, the first two elements of the new vector will be the result of the recursive selection of even inputs, the next two of the selection of even inputs at every step apart form the last, and so on. </a:t>
            </a:r>
          </a:p>
        </p:txBody>
      </p:sp>
    </p:spTree>
    <p:extLst>
      <p:ext uri="{BB962C8B-B14F-4D97-AF65-F5344CB8AC3E}">
        <p14:creationId xmlns:p14="http://schemas.microsoft.com/office/powerpoint/2010/main" val="22049832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Segnaposto contenuto 4">
            <a:extLst>
              <a:ext uri="{FF2B5EF4-FFF2-40B4-BE49-F238E27FC236}">
                <a16:creationId xmlns:a16="http://schemas.microsoft.com/office/drawing/2014/main" id="{96497D93-DC41-3817-2820-5B67ADBB811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706891" y="811111"/>
            <a:ext cx="4938713" cy="4933774"/>
          </a:xfrm>
        </p:spPr>
      </p:pic>
      <p:sp>
        <p:nvSpPr>
          <p:cNvPr id="6" name="CasellaDiTesto 5">
            <a:extLst>
              <a:ext uri="{FF2B5EF4-FFF2-40B4-BE49-F238E27FC236}">
                <a16:creationId xmlns:a16="http://schemas.microsoft.com/office/drawing/2014/main" id="{66A8BD7A-70D3-D721-6F45-C58A44586075}"/>
              </a:ext>
            </a:extLst>
          </p:cNvPr>
          <p:cNvSpPr txBox="1"/>
          <p:nvPr/>
        </p:nvSpPr>
        <p:spPr>
          <a:xfrm>
            <a:off x="931178" y="962113"/>
            <a:ext cx="5301842" cy="2246769"/>
          </a:xfrm>
          <a:prstGeom prst="rect">
            <a:avLst/>
          </a:prstGeom>
          <a:noFill/>
        </p:spPr>
        <p:txBody>
          <a:bodyPr wrap="square" rtlCol="0">
            <a:spAutoFit/>
          </a:bodyPr>
          <a:lstStyle/>
          <a:p>
            <a:pPr algn="just"/>
            <a:r>
              <a:rPr lang="en-US" sz="2800" dirty="0"/>
              <a:t>Then, after properly reordering the values, we can proceed by writing the same operations that the recursive algorithm would have done.</a:t>
            </a:r>
          </a:p>
        </p:txBody>
      </p:sp>
    </p:spTree>
    <p:extLst>
      <p:ext uri="{BB962C8B-B14F-4D97-AF65-F5344CB8AC3E}">
        <p14:creationId xmlns:p14="http://schemas.microsoft.com/office/powerpoint/2010/main" val="14777439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A4CC995-35AA-5EB2-7FC4-0DAD4385266C}"/>
              </a:ext>
            </a:extLst>
          </p:cNvPr>
          <p:cNvSpPr>
            <a:spLocks noGrp="1"/>
          </p:cNvSpPr>
          <p:nvPr>
            <p:ph type="title"/>
          </p:nvPr>
        </p:nvSpPr>
        <p:spPr>
          <a:xfrm>
            <a:off x="838200" y="365126"/>
            <a:ext cx="10515600" cy="715340"/>
          </a:xfrm>
        </p:spPr>
        <p:txBody>
          <a:bodyPr/>
          <a:lstStyle/>
          <a:p>
            <a:r>
              <a:rPr lang="it-IT" dirty="0" err="1">
                <a:solidFill>
                  <a:srgbClr val="0070C0"/>
                </a:solidFill>
              </a:rPr>
              <a:t>Parallel</a:t>
            </a:r>
            <a:r>
              <a:rPr lang="it-IT" dirty="0">
                <a:solidFill>
                  <a:srgbClr val="0070C0"/>
                </a:solidFill>
              </a:rPr>
              <a:t> </a:t>
            </a:r>
            <a:r>
              <a:rPr lang="it-IT" dirty="0" err="1">
                <a:solidFill>
                  <a:srgbClr val="0070C0"/>
                </a:solidFill>
              </a:rPr>
              <a:t>algorithm</a:t>
            </a:r>
            <a:endParaRPr lang="it-IT" dirty="0">
              <a:solidFill>
                <a:srgbClr val="0070C0"/>
              </a:solidFill>
            </a:endParaRPr>
          </a:p>
        </p:txBody>
      </p:sp>
      <p:pic>
        <p:nvPicPr>
          <p:cNvPr id="5" name="Segnaposto contenuto 4">
            <a:extLst>
              <a:ext uri="{FF2B5EF4-FFF2-40B4-BE49-F238E27FC236}">
                <a16:creationId xmlns:a16="http://schemas.microsoft.com/office/drawing/2014/main" id="{80D7B502-EE5B-9C20-635F-4B622C365E8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795805"/>
            <a:ext cx="4035804" cy="4472369"/>
          </a:xfrm>
        </p:spPr>
      </p:pic>
      <p:sp>
        <p:nvSpPr>
          <p:cNvPr id="6" name="CasellaDiTesto 5">
            <a:extLst>
              <a:ext uri="{FF2B5EF4-FFF2-40B4-BE49-F238E27FC236}">
                <a16:creationId xmlns:a16="http://schemas.microsoft.com/office/drawing/2014/main" id="{77F3D7C4-E93D-B23E-9EC6-321716E6090A}"/>
              </a:ext>
            </a:extLst>
          </p:cNvPr>
          <p:cNvSpPr txBox="1"/>
          <p:nvPr/>
        </p:nvSpPr>
        <p:spPr>
          <a:xfrm>
            <a:off x="838200" y="1080466"/>
            <a:ext cx="10595995" cy="584775"/>
          </a:xfrm>
          <a:prstGeom prst="rect">
            <a:avLst/>
          </a:prstGeom>
          <a:noFill/>
        </p:spPr>
        <p:txBody>
          <a:bodyPr wrap="square" rtlCol="0">
            <a:spAutoFit/>
          </a:bodyPr>
          <a:lstStyle/>
          <a:p>
            <a:r>
              <a:rPr lang="en-US" sz="3200" dirty="0"/>
              <a:t>The parallel algorithm can be divided into 3 phases.</a:t>
            </a:r>
          </a:p>
        </p:txBody>
      </p:sp>
      <p:sp>
        <p:nvSpPr>
          <p:cNvPr id="7" name="Rettangolo con angoli arrotondati 6">
            <a:extLst>
              <a:ext uri="{FF2B5EF4-FFF2-40B4-BE49-F238E27FC236}">
                <a16:creationId xmlns:a16="http://schemas.microsoft.com/office/drawing/2014/main" id="{952E3B8B-19FC-B3F4-1236-6B3916B4182F}"/>
              </a:ext>
            </a:extLst>
          </p:cNvPr>
          <p:cNvSpPr/>
          <p:nvPr/>
        </p:nvSpPr>
        <p:spPr>
          <a:xfrm>
            <a:off x="721453" y="1795805"/>
            <a:ext cx="4236441" cy="715340"/>
          </a:xfrm>
          <a:prstGeom prst="roundRect">
            <a:avLst/>
          </a:prstGeom>
          <a:noFill/>
          <a:ln w="127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it-IT"/>
          </a:p>
        </p:txBody>
      </p:sp>
      <p:sp>
        <p:nvSpPr>
          <p:cNvPr id="8" name="Rettangolo con angoli arrotondati 7">
            <a:extLst>
              <a:ext uri="{FF2B5EF4-FFF2-40B4-BE49-F238E27FC236}">
                <a16:creationId xmlns:a16="http://schemas.microsoft.com/office/drawing/2014/main" id="{C2DFF21A-53B4-6D31-9BDC-4BD8876DAAB1}"/>
              </a:ext>
            </a:extLst>
          </p:cNvPr>
          <p:cNvSpPr/>
          <p:nvPr/>
        </p:nvSpPr>
        <p:spPr>
          <a:xfrm>
            <a:off x="721453" y="2511145"/>
            <a:ext cx="4236441" cy="1364569"/>
          </a:xfrm>
          <a:prstGeom prst="roundRect">
            <a:avLst/>
          </a:prstGeom>
          <a:noFill/>
          <a:ln w="127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it-IT"/>
          </a:p>
        </p:txBody>
      </p:sp>
      <p:sp>
        <p:nvSpPr>
          <p:cNvPr id="9" name="Rettangolo con angoli arrotondati 8">
            <a:extLst>
              <a:ext uri="{FF2B5EF4-FFF2-40B4-BE49-F238E27FC236}">
                <a16:creationId xmlns:a16="http://schemas.microsoft.com/office/drawing/2014/main" id="{68A839E4-B21A-78F8-586F-5D30BB1E7CDB}"/>
              </a:ext>
            </a:extLst>
          </p:cNvPr>
          <p:cNvSpPr/>
          <p:nvPr/>
        </p:nvSpPr>
        <p:spPr>
          <a:xfrm>
            <a:off x="721453" y="3875714"/>
            <a:ext cx="4236441" cy="2392460"/>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it-IT"/>
          </a:p>
        </p:txBody>
      </p:sp>
      <p:sp>
        <p:nvSpPr>
          <p:cNvPr id="10" name="CasellaDiTesto 9">
            <a:extLst>
              <a:ext uri="{FF2B5EF4-FFF2-40B4-BE49-F238E27FC236}">
                <a16:creationId xmlns:a16="http://schemas.microsoft.com/office/drawing/2014/main" id="{4C006F54-A6DC-CDF5-C92C-C396C360239B}"/>
              </a:ext>
            </a:extLst>
          </p:cNvPr>
          <p:cNvSpPr txBox="1"/>
          <p:nvPr/>
        </p:nvSpPr>
        <p:spPr>
          <a:xfrm>
            <a:off x="5332602" y="1963585"/>
            <a:ext cx="6101593" cy="3539430"/>
          </a:xfrm>
          <a:prstGeom prst="rect">
            <a:avLst/>
          </a:prstGeom>
          <a:noFill/>
        </p:spPr>
        <p:txBody>
          <a:bodyPr wrap="square" rtlCol="0">
            <a:spAutoFit/>
          </a:bodyPr>
          <a:lstStyle/>
          <a:p>
            <a:r>
              <a:rPr lang="it-IT" sz="2800" dirty="0">
                <a:solidFill>
                  <a:srgbClr val="0070C0"/>
                </a:solidFill>
              </a:rPr>
              <a:t>PHASE 1</a:t>
            </a:r>
          </a:p>
          <a:p>
            <a:endParaRPr lang="it-IT" sz="2800" dirty="0">
              <a:solidFill>
                <a:srgbClr val="0070C0"/>
              </a:solidFill>
            </a:endParaRPr>
          </a:p>
          <a:p>
            <a:r>
              <a:rPr lang="it-IT" sz="2800" dirty="0">
                <a:solidFill>
                  <a:schemeClr val="accent2"/>
                </a:solidFill>
              </a:rPr>
              <a:t>PHASE 2</a:t>
            </a:r>
          </a:p>
          <a:p>
            <a:endParaRPr lang="it-IT" sz="2800" dirty="0">
              <a:solidFill>
                <a:schemeClr val="accent2"/>
              </a:solidFill>
            </a:endParaRPr>
          </a:p>
          <a:p>
            <a:endParaRPr lang="it-IT" sz="2800" dirty="0">
              <a:solidFill>
                <a:schemeClr val="accent2"/>
              </a:solidFill>
            </a:endParaRPr>
          </a:p>
          <a:p>
            <a:endParaRPr lang="it-IT" sz="2800" dirty="0">
              <a:solidFill>
                <a:schemeClr val="accent2"/>
              </a:solidFill>
            </a:endParaRPr>
          </a:p>
          <a:p>
            <a:endParaRPr lang="it-IT" sz="2800" dirty="0">
              <a:solidFill>
                <a:schemeClr val="accent2"/>
              </a:solidFill>
            </a:endParaRPr>
          </a:p>
          <a:p>
            <a:r>
              <a:rPr lang="it-IT" sz="2800" dirty="0">
                <a:solidFill>
                  <a:schemeClr val="accent6"/>
                </a:solidFill>
              </a:rPr>
              <a:t>PHASE 3</a:t>
            </a:r>
          </a:p>
        </p:txBody>
      </p:sp>
    </p:spTree>
    <p:extLst>
      <p:ext uri="{BB962C8B-B14F-4D97-AF65-F5344CB8AC3E}">
        <p14:creationId xmlns:p14="http://schemas.microsoft.com/office/powerpoint/2010/main" val="41961595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4E8990F-74EB-7995-DC5B-53F91D80DC57}"/>
              </a:ext>
            </a:extLst>
          </p:cNvPr>
          <p:cNvSpPr>
            <a:spLocks noGrp="1"/>
          </p:cNvSpPr>
          <p:nvPr>
            <p:ph type="title"/>
          </p:nvPr>
        </p:nvSpPr>
        <p:spPr>
          <a:xfrm>
            <a:off x="1001661" y="1150476"/>
            <a:ext cx="3375581" cy="1197204"/>
          </a:xfrm>
        </p:spPr>
        <p:txBody>
          <a:bodyPr>
            <a:normAutofit/>
          </a:bodyPr>
          <a:lstStyle/>
          <a:p>
            <a:r>
              <a:rPr lang="it-IT" dirty="0"/>
              <a:t>	</a:t>
            </a:r>
            <a:r>
              <a:rPr lang="it-IT" sz="4400" dirty="0">
                <a:solidFill>
                  <a:srgbClr val="0070C0"/>
                </a:solidFill>
              </a:rPr>
              <a:t>UML</a:t>
            </a:r>
            <a:endParaRPr lang="en-GB" dirty="0"/>
          </a:p>
        </p:txBody>
      </p:sp>
      <p:sp>
        <p:nvSpPr>
          <p:cNvPr id="6" name="CasellaDiTesto 5">
            <a:extLst>
              <a:ext uri="{FF2B5EF4-FFF2-40B4-BE49-F238E27FC236}">
                <a16:creationId xmlns:a16="http://schemas.microsoft.com/office/drawing/2014/main" id="{15C1BB07-0CBF-BFA6-84C9-523BBC49E787}"/>
              </a:ext>
            </a:extLst>
          </p:cNvPr>
          <p:cNvSpPr txBox="1"/>
          <p:nvPr/>
        </p:nvSpPr>
        <p:spPr>
          <a:xfrm>
            <a:off x="370458" y="2718063"/>
            <a:ext cx="4637986" cy="1200329"/>
          </a:xfrm>
          <a:prstGeom prst="rect">
            <a:avLst/>
          </a:prstGeom>
          <a:noFill/>
        </p:spPr>
        <p:txBody>
          <a:bodyPr wrap="square" rtlCol="0">
            <a:spAutoFit/>
          </a:bodyPr>
          <a:lstStyle/>
          <a:p>
            <a:r>
              <a:rPr lang="it-IT" dirty="0"/>
              <a:t>Here </a:t>
            </a:r>
            <a:r>
              <a:rPr lang="it-IT" dirty="0" err="1"/>
              <a:t>is</a:t>
            </a:r>
            <a:r>
              <a:rPr lang="it-IT" dirty="0"/>
              <a:t> </a:t>
            </a:r>
            <a:r>
              <a:rPr lang="it-IT" dirty="0" err="1"/>
              <a:t>represented</a:t>
            </a:r>
            <a:r>
              <a:rPr lang="it-IT" dirty="0"/>
              <a:t> the UML </a:t>
            </a:r>
            <a:r>
              <a:rPr lang="it-IT" dirty="0" err="1"/>
              <a:t>diagram</a:t>
            </a:r>
            <a:r>
              <a:rPr lang="it-IT" dirty="0"/>
              <a:t> of the class, </a:t>
            </a:r>
            <a:r>
              <a:rPr lang="it-IT" dirty="0" err="1"/>
              <a:t>where</a:t>
            </a:r>
            <a:r>
              <a:rPr lang="it-IT" dirty="0"/>
              <a:t>:</a:t>
            </a:r>
          </a:p>
          <a:p>
            <a:endParaRPr lang="it-IT" dirty="0"/>
          </a:p>
          <a:p>
            <a:r>
              <a:rPr lang="it-IT" dirty="0" err="1"/>
              <a:t>cVector</a:t>
            </a:r>
            <a:r>
              <a:rPr lang="it-IT" dirty="0"/>
              <a:t> = </a:t>
            </a:r>
            <a:r>
              <a:rPr lang="it-IT" dirty="0" err="1"/>
              <a:t>std</a:t>
            </a:r>
            <a:r>
              <a:rPr lang="it-IT" dirty="0"/>
              <a:t>::</a:t>
            </a:r>
            <a:r>
              <a:rPr lang="it-IT" dirty="0" err="1"/>
              <a:t>vector</a:t>
            </a:r>
            <a:r>
              <a:rPr lang="it-IT" dirty="0"/>
              <a:t>&lt;</a:t>
            </a:r>
            <a:r>
              <a:rPr lang="it-IT" dirty="0" err="1"/>
              <a:t>std</a:t>
            </a:r>
            <a:r>
              <a:rPr lang="it-IT" dirty="0"/>
              <a:t>::</a:t>
            </a:r>
            <a:r>
              <a:rPr lang="it-IT" dirty="0" err="1"/>
              <a:t>complex</a:t>
            </a:r>
            <a:r>
              <a:rPr lang="it-IT" dirty="0"/>
              <a:t>&lt;double&gt;&gt;</a:t>
            </a:r>
            <a:endParaRPr lang="en-GB" dirty="0"/>
          </a:p>
        </p:txBody>
      </p:sp>
      <p:pic>
        <p:nvPicPr>
          <p:cNvPr id="10" name="Immagine 9" descr="Immagine che contiene tavolo&#10;&#10;Descrizione generata automaticamente">
            <a:extLst>
              <a:ext uri="{FF2B5EF4-FFF2-40B4-BE49-F238E27FC236}">
                <a16:creationId xmlns:a16="http://schemas.microsoft.com/office/drawing/2014/main" id="{FBC286AE-CBF8-8219-8D07-65764300AF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42045" y="550606"/>
            <a:ext cx="6607831" cy="5314234"/>
          </a:xfrm>
          <a:prstGeom prst="rect">
            <a:avLst/>
          </a:prstGeom>
        </p:spPr>
      </p:pic>
    </p:spTree>
    <p:extLst>
      <p:ext uri="{BB962C8B-B14F-4D97-AF65-F5344CB8AC3E}">
        <p14:creationId xmlns:p14="http://schemas.microsoft.com/office/powerpoint/2010/main" val="3302409495"/>
      </p:ext>
    </p:extLst>
  </p:cSld>
  <p:clrMapOvr>
    <a:masterClrMapping/>
  </p:clrMapOvr>
</p:sld>
</file>

<file path=ppt/theme/theme1.xml><?xml version="1.0" encoding="utf-8"?>
<a:theme xmlns:a="http://schemas.openxmlformats.org/drawingml/2006/main" name="Office Theme">
  <a:themeElements>
    <a:clrScheme name="Tema di 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ema di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i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166</TotalTime>
  <Words>678</Words>
  <Application>Microsoft Office PowerPoint</Application>
  <PresentationFormat>Widescreen</PresentationFormat>
  <Paragraphs>70</Paragraphs>
  <Slides>24</Slides>
  <Notes>0</Notes>
  <HiddenSlides>0</HiddenSlides>
  <MMClips>0</MMClips>
  <ScaleCrop>false</ScaleCrop>
  <HeadingPairs>
    <vt:vector size="6" baseType="variant">
      <vt:variant>
        <vt:lpstr>Caratteri utilizzati</vt:lpstr>
      </vt:variant>
      <vt:variant>
        <vt:i4>4</vt:i4>
      </vt:variant>
      <vt:variant>
        <vt:lpstr>Tema</vt:lpstr>
      </vt:variant>
      <vt:variant>
        <vt:i4>1</vt:i4>
      </vt:variant>
      <vt:variant>
        <vt:lpstr>Titoli diapositive</vt:lpstr>
      </vt:variant>
      <vt:variant>
        <vt:i4>24</vt:i4>
      </vt:variant>
    </vt:vector>
  </HeadingPairs>
  <TitlesOfParts>
    <vt:vector size="29" baseType="lpstr">
      <vt:lpstr>Arial</vt:lpstr>
      <vt:lpstr>Calibri</vt:lpstr>
      <vt:lpstr>Calibri Light</vt:lpstr>
      <vt:lpstr>Cambria Math</vt:lpstr>
      <vt:lpstr>Office Theme</vt:lpstr>
      <vt:lpstr>Fast Fourier Transform</vt:lpstr>
      <vt:lpstr>Cooley–Tukey FFT algorithm</vt:lpstr>
      <vt:lpstr>Presentazione standard di PowerPoint</vt:lpstr>
      <vt:lpstr>1D FFT</vt:lpstr>
      <vt:lpstr>Recursive algorithm</vt:lpstr>
      <vt:lpstr>Iterative algorithm</vt:lpstr>
      <vt:lpstr>Presentazione standard di PowerPoint</vt:lpstr>
      <vt:lpstr>Parallel algorithm</vt:lpstr>
      <vt:lpstr> UML</vt:lpstr>
      <vt:lpstr>Phase 1</vt:lpstr>
      <vt:lpstr>Phase 2</vt:lpstr>
      <vt:lpstr>Phase 3</vt:lpstr>
      <vt:lpstr>Inverse FFT</vt:lpstr>
      <vt:lpstr>Time analysis</vt:lpstr>
      <vt:lpstr>Error analysis</vt:lpstr>
      <vt:lpstr>2D FFT and image compression</vt:lpstr>
      <vt:lpstr>UML</vt:lpstr>
      <vt:lpstr>Iterative algorithm</vt:lpstr>
      <vt:lpstr>Parallel algorithm</vt:lpstr>
      <vt:lpstr>Image compression</vt:lpstr>
      <vt:lpstr>Compression rate examples</vt:lpstr>
      <vt:lpstr>Time analysis</vt:lpstr>
      <vt:lpstr>Presentazione standard di PowerPoint</vt:lpstr>
      <vt:lpstr>Error analysis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Fast Fourier Transform</dc:title>
  <dc:creator>Pietro Pasquini</dc:creator>
  <cp:lastModifiedBy>miani.gio17@gmail.com</cp:lastModifiedBy>
  <cp:revision>12</cp:revision>
  <dcterms:created xsi:type="dcterms:W3CDTF">2022-12-21T10:24:28Z</dcterms:created>
  <dcterms:modified xsi:type="dcterms:W3CDTF">2023-01-26T12:01:34Z</dcterms:modified>
</cp:coreProperties>
</file>